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embeddedFontLst>
    <p:embeddedFont>
      <p:font typeface="Roboto" panose="02000000000000000000" pitchFamily="2" charset="0"/>
      <p:regular r:id="rId22"/>
      <p:bold r:id="rId23"/>
      <p:italic r:id="rId24"/>
      <p:boldItalic r:id="rId25"/>
    </p:embeddedFont>
    <p:embeddedFont>
      <p:font typeface="Work Sans Light" pitchFamily="2" charset="0"/>
      <p:regular r:id="rId26"/>
      <p:bold r:id="rId27"/>
      <p:italic r:id="rId28"/>
      <p:boldItalic r:id="rId29"/>
    </p:embeddedFont>
    <p:embeddedFont>
      <p:font typeface="Work Sans Medium"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6" roundtripDataSignature="AMtx7mg7xThRIq9H53SUzobZS3rc6+HSY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MX"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 name="Google Shape;9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69" name="Google Shape;16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f4ed825787_2_1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77" name="Google Shape;177;g1f4ed825787_2_1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85" name="Google Shape;18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5" name="Google Shape;19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00d71dbc2f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08" name="Google Shape;208;g300d71dbc2f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18" name="Google Shape;21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300d71dbc2f_1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29" name="Google Shape;229;g300d71dbc2f_1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023c39af68_0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38" name="Google Shape;238;g3023c39af68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023c39af68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46" name="Google Shape;246;g3023c39af6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253" name="Google Shape;25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12" name="Google Shape;11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21" name="Google Shape;12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29" name="Google Shape;12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37" name="Google Shape;13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45" name="Google Shape;14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3" name="Google Shape;15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00d582b660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61" name="Google Shape;161;g300d582b66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15"/>
        <p:cNvGrpSpPr/>
        <p:nvPr/>
      </p:nvGrpSpPr>
      <p:grpSpPr>
        <a:xfrm>
          <a:off x="0" y="0"/>
          <a:ext cx="0" cy="0"/>
          <a:chOff x="0" y="0"/>
          <a:chExt cx="0" cy="0"/>
        </a:xfrm>
      </p:grpSpPr>
      <p:sp>
        <p:nvSpPr>
          <p:cNvPr id="16" name="Google Shape;16;p1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a:spLocks noGrp="1"/>
          </p:cNvSpPr>
          <p:nvPr>
            <p:ph type="pic" idx="2"/>
          </p:nvPr>
        </p:nvSpPr>
        <p:spPr>
          <a:xfrm>
            <a:off x="5183188" y="987425"/>
            <a:ext cx="6172200" cy="4873625"/>
          </a:xfrm>
          <a:prstGeom prst="rect">
            <a:avLst/>
          </a:prstGeom>
          <a:noFill/>
          <a:ln>
            <a:noFill/>
          </a:ln>
        </p:spPr>
      </p:sp>
      <p:sp>
        <p:nvSpPr>
          <p:cNvPr id="18" name="Google Shape;18;p1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9" name="Google Shape;19;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68"/>
        <p:cNvGrpSpPr/>
        <p:nvPr/>
      </p:nvGrpSpPr>
      <p:grpSpPr>
        <a:xfrm>
          <a:off x="0" y="0"/>
          <a:ext cx="0" cy="0"/>
          <a:chOff x="0" y="0"/>
          <a:chExt cx="0" cy="0"/>
        </a:xfrm>
      </p:grpSpPr>
      <p:sp>
        <p:nvSpPr>
          <p:cNvPr id="69" name="Google Shape;69;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73"/>
        <p:cNvGrpSpPr/>
        <p:nvPr/>
      </p:nvGrpSpPr>
      <p:grpSpPr>
        <a:xfrm>
          <a:off x="0" y="0"/>
          <a:ext cx="0" cy="0"/>
          <a:chOff x="0" y="0"/>
          <a:chExt cx="0" cy="0"/>
        </a:xfrm>
      </p:grpSpPr>
      <p:sp>
        <p:nvSpPr>
          <p:cNvPr id="74" name="Google Shape;74;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2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6" name="Google Shape;76;p2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80"/>
        <p:cNvGrpSpPr/>
        <p:nvPr/>
      </p:nvGrpSpPr>
      <p:grpSpPr>
        <a:xfrm>
          <a:off x="0" y="0"/>
          <a:ext cx="0" cy="0"/>
          <a:chOff x="0" y="0"/>
          <a:chExt cx="0" cy="0"/>
        </a:xfrm>
      </p:grpSpPr>
      <p:sp>
        <p:nvSpPr>
          <p:cNvPr id="81" name="Google Shape;81;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6"/>
        <p:cNvGrpSpPr/>
        <p:nvPr/>
      </p:nvGrpSpPr>
      <p:grpSpPr>
        <a:xfrm>
          <a:off x="0" y="0"/>
          <a:ext cx="0" cy="0"/>
          <a:chOff x="0" y="0"/>
          <a:chExt cx="0" cy="0"/>
        </a:xfrm>
      </p:grpSpPr>
      <p:sp>
        <p:nvSpPr>
          <p:cNvPr id="87" name="Google Shape;87;p2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5" name="Google Shape;25;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6" name="Google Shape;26;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Encabezado de sección">
  <p:cSld name="2_Encabezado de sección">
    <p:spTree>
      <p:nvGrpSpPr>
        <p:cNvPr id="1" name="Shape 27"/>
        <p:cNvGrpSpPr/>
        <p:nvPr/>
      </p:nvGrpSpPr>
      <p:grpSpPr>
        <a:xfrm>
          <a:off x="0" y="0"/>
          <a:ext cx="0" cy="0"/>
          <a:chOff x="0" y="0"/>
          <a:chExt cx="0" cy="0"/>
        </a:xfrm>
      </p:grpSpPr>
      <p:pic>
        <p:nvPicPr>
          <p:cNvPr id="28" name="Google Shape;28;p18" descr="Patrón de fondo&#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29" name="Google Shape;29;p18"/>
          <p:cNvPicPr preferRelativeResize="0"/>
          <p:nvPr/>
        </p:nvPicPr>
        <p:blipFill rotWithShape="1">
          <a:blip r:embed="rId3">
            <a:alphaModFix/>
          </a:blip>
          <a:srcRect/>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30"/>
        <p:cNvGrpSpPr/>
        <p:nvPr/>
      </p:nvGrpSpPr>
      <p:grpSpPr>
        <a:xfrm>
          <a:off x="0" y="0"/>
          <a:ext cx="0" cy="0"/>
          <a:chOff x="0" y="0"/>
          <a:chExt cx="0" cy="0"/>
        </a:xfrm>
      </p:grpSpPr>
      <p:sp>
        <p:nvSpPr>
          <p:cNvPr id="31" name="Google Shape;3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4"/>
        <p:cNvGrpSpPr/>
        <p:nvPr/>
      </p:nvGrpSpPr>
      <p:grpSpPr>
        <a:xfrm>
          <a:off x="0" y="0"/>
          <a:ext cx="0" cy="0"/>
          <a:chOff x="0" y="0"/>
          <a:chExt cx="0" cy="0"/>
        </a:xfrm>
      </p:grpSpPr>
      <p:sp>
        <p:nvSpPr>
          <p:cNvPr id="35" name="Google Shape;35;p2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 name="Google Shape;37;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40"/>
        <p:cNvGrpSpPr/>
        <p:nvPr/>
      </p:nvGrpSpPr>
      <p:grpSpPr>
        <a:xfrm>
          <a:off x="0" y="0"/>
          <a:ext cx="0" cy="0"/>
          <a:chOff x="0" y="0"/>
          <a:chExt cx="0" cy="0"/>
        </a:xfrm>
      </p:grpSpPr>
      <p:sp>
        <p:nvSpPr>
          <p:cNvPr id="41" name="Google Shape;41;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46"/>
        <p:cNvGrpSpPr/>
        <p:nvPr/>
      </p:nvGrpSpPr>
      <p:grpSpPr>
        <a:xfrm>
          <a:off x="0" y="0"/>
          <a:ext cx="0" cy="0"/>
          <a:chOff x="0" y="0"/>
          <a:chExt cx="0" cy="0"/>
        </a:xfrm>
      </p:grpSpPr>
      <p:sp>
        <p:nvSpPr>
          <p:cNvPr id="47" name="Google Shape;47;p2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9" name="Google Shape;49;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52"/>
        <p:cNvGrpSpPr/>
        <p:nvPr/>
      </p:nvGrpSpPr>
      <p:grpSpPr>
        <a:xfrm>
          <a:off x="0" y="0"/>
          <a:ext cx="0" cy="0"/>
          <a:chOff x="0" y="0"/>
          <a:chExt cx="0" cy="0"/>
        </a:xfrm>
      </p:grpSpPr>
      <p:sp>
        <p:nvSpPr>
          <p:cNvPr id="53" name="Google Shape;53;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2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2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9"/>
        <p:cNvGrpSpPr/>
        <p:nvPr/>
      </p:nvGrpSpPr>
      <p:grpSpPr>
        <a:xfrm>
          <a:off x="0" y="0"/>
          <a:ext cx="0" cy="0"/>
          <a:chOff x="0" y="0"/>
          <a:chExt cx="0" cy="0"/>
        </a:xfrm>
      </p:grpSpPr>
      <p:sp>
        <p:nvSpPr>
          <p:cNvPr id="60" name="Google Shape;60;p2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2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2" name="Google Shape;62;p2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2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4" name="Google Shape;64;p2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hyperlink" Target="file:///D:\EduMultiPro\2)%20Mapa%20De%20Procesos\mapa%20de%20procesos%201.svg"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hyperlink" Target="file:///D:\EduMultiPro\2)%20Mapa%20De%20Procesos\mapa%20de%20procesos%202.svg"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hyperlink" Target="file:///D:\EduMultiPro\3)%20Recoleccion%20de%20Datos%20(Encuesta)\3)%20Encuesta%20EduMiltiPro%20PDF.pdf"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hyperlink" Target="file:///D:\EduMultiPro\4)%20Requisitos%20Especificos\Norma%20EEE-830%20PDF.pdf" TargetMode="External"/><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hyperlink" Target="file:///D:\EduMultiPro\5)%20Casos%20de%20Uso%20EduMultiPro\uml%20PDF.pdf"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hyperlink" Target="file:///D:\EduMultiPro\6)%20Mockups%20EduMultiPro\1)%20Admin%20Mockup.bmpr" TargetMode="External"/><Relationship Id="rId7"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file:///D:\EduMultiPro\6)%20Mockups%20EduMultiPro\4)%20Alumno%20mockup.bmpr" TargetMode="External"/><Relationship Id="rId11" Type="http://schemas.openxmlformats.org/officeDocument/2006/relationships/image" Target="../media/image31.png"/><Relationship Id="rId5" Type="http://schemas.openxmlformats.org/officeDocument/2006/relationships/hyperlink" Target="file:///D:\EduMultiPro\6)%20Mockups%20EduMultiPro\3)%20Profesor%20Mockup.bmpr" TargetMode="External"/><Relationship Id="rId10" Type="http://schemas.openxmlformats.org/officeDocument/2006/relationships/image" Target="../media/image30.png"/><Relationship Id="rId4" Type="http://schemas.openxmlformats.org/officeDocument/2006/relationships/hyperlink" Target="file:///D:\EduMultiPro\6)%20Mockups%20EduMultiPro\2)%20Coordinador%20Mockup.bmpr" TargetMode="External"/><Relationship Id="rId9"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file:///D:\EduMultiPro\7)%20Cotizaciones%20EduMultiPro\Cotizaciones%20EduMultiPro%20(2).xlsx" TargetMode="Externa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hyperlink" Target="7)%20Cotizaciones%20EduMultiPro/2)%20Comparacion%20precios%20EduMultipro.xlsx"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Waltertique/EduMultiPro.git"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file:///D:\EduMultiPro\1)%20Sobre%20EduMultiPro\1)%20Escrito%20proyecto%20PDF.pdf"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file:///D:\EduMultiPro\1)%20Sobre%20EduMultiPro\1)%20Escrito%20proyecto%20PDF.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file:///D:\EduMultiPro\1)%20Sobre%20EduMultiPro\1)%20Escrito%20proyecto%20PDF.pdf"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file:///D:\EduMultiPro\1)%20Sobre%20EduMultiPro\1)%20Escrito%20proyecto%20PDF.pdf"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file:///D:\EduMultiPro\1)%20Sobre%20EduMultiPro\1)%20Escrito%20proyecto%20PDF.pdf"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file:///D:\EduMultiPro\1)%20Sobre%20EduMultiPro\1)%20Escrito%20proyecto%20PDF.pdf"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file:///D:\EduMultiPro\1)%20Sobre%20EduMultiPro\1)%20Escrito%20proyecto%20PDF.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1"/>
          <p:cNvPicPr preferRelativeResize="0"/>
          <p:nvPr/>
        </p:nvPicPr>
        <p:blipFill rotWithShape="1">
          <a:blip r:embed="rId3">
            <a:alphaModFix/>
          </a:blip>
          <a:srcRect/>
          <a:stretch/>
        </p:blipFill>
        <p:spPr>
          <a:xfrm>
            <a:off x="-319231" y="-270850"/>
            <a:ext cx="12278859" cy="7704499"/>
          </a:xfrm>
          <a:prstGeom prst="rect">
            <a:avLst/>
          </a:prstGeom>
          <a:noFill/>
          <a:ln>
            <a:noFill/>
          </a:ln>
        </p:spPr>
      </p:pic>
      <p:pic>
        <p:nvPicPr>
          <p:cNvPr id="97" name="Google Shape;97;p1" descr="Window"/>
          <p:cNvPicPr preferRelativeResize="0">
            <a:picLocks noGrp="1"/>
          </p:cNvPicPr>
          <p:nvPr>
            <p:ph type="pic" idx="2"/>
          </p:nvPr>
        </p:nvPicPr>
        <p:blipFill rotWithShape="1">
          <a:blip r:embed="rId4">
            <a:alphaModFix/>
          </a:blip>
          <a:srcRect l="-3150" t="-100000" r="3148" b="100000"/>
          <a:stretch/>
        </p:blipFill>
        <p:spPr>
          <a:xfrm>
            <a:off x="300470" y="206391"/>
            <a:ext cx="11891530" cy="1480366"/>
          </a:xfrm>
          <a:prstGeom prst="rect">
            <a:avLst/>
          </a:prstGeom>
          <a:noFill/>
          <a:ln>
            <a:noFill/>
          </a:ln>
        </p:spPr>
      </p:pic>
      <p:sp>
        <p:nvSpPr>
          <p:cNvPr id="98" name="Google Shape;98;p1"/>
          <p:cNvSpPr txBox="1"/>
          <p:nvPr/>
        </p:nvSpPr>
        <p:spPr>
          <a:xfrm>
            <a:off x="8004014" y="6085642"/>
            <a:ext cx="4054821"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MX" sz="2000" b="0" i="0" u="none" strike="noStrike" cap="none">
                <a:solidFill>
                  <a:schemeClr val="accent6"/>
                </a:solidFill>
                <a:latin typeface="Calibri"/>
                <a:ea typeface="Calibri"/>
                <a:cs typeface="Calibri"/>
                <a:sym typeface="Calibri"/>
              </a:rPr>
              <a:t>Análisis y Desarrollo de Software</a:t>
            </a:r>
            <a:endParaRPr sz="1400" b="0" i="0" u="none" strike="noStrike" cap="none">
              <a:solidFill>
                <a:srgbClr val="000000"/>
              </a:solidFill>
              <a:latin typeface="Arial"/>
              <a:ea typeface="Arial"/>
              <a:cs typeface="Arial"/>
              <a:sym typeface="Arial"/>
            </a:endParaRPr>
          </a:p>
        </p:txBody>
      </p:sp>
      <p:sp>
        <p:nvSpPr>
          <p:cNvPr id="99" name="Google Shape;99;p1"/>
          <p:cNvSpPr txBox="1"/>
          <p:nvPr/>
        </p:nvSpPr>
        <p:spPr>
          <a:xfrm>
            <a:off x="4418657" y="4923904"/>
            <a:ext cx="3354686" cy="707846"/>
          </a:xfrm>
          <a:prstGeom prst="rect">
            <a:avLst/>
          </a:prstGeom>
          <a:noFill/>
          <a:ln>
            <a:noFill/>
          </a:ln>
          <a:effectLst>
            <a:outerShdw blurRad="50800" dist="38100" dir="16200000" rotWithShape="0">
              <a:srgbClr val="000000">
                <a:alpha val="40000"/>
              </a:srgbClr>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s-MX" sz="4000" b="1" i="0" u="none" strike="noStrike" cap="none">
                <a:solidFill>
                  <a:schemeClr val="dk1"/>
                </a:solidFill>
                <a:latin typeface="Work Sans Medium"/>
                <a:ea typeface="Work Sans Medium"/>
                <a:cs typeface="Work Sans Medium"/>
                <a:sym typeface="Work Sans Medium"/>
              </a:rPr>
              <a:t>EduMultiPro</a:t>
            </a:r>
            <a:endParaRPr sz="1400" b="1" i="0" u="none" strike="noStrike" cap="none">
              <a:solidFill>
                <a:schemeClr val="dk1"/>
              </a:solidFill>
              <a:latin typeface="Arial"/>
              <a:ea typeface="Arial"/>
              <a:cs typeface="Arial"/>
              <a:sym typeface="Arial"/>
            </a:endParaRPr>
          </a:p>
        </p:txBody>
      </p:sp>
      <p:pic>
        <p:nvPicPr>
          <p:cNvPr id="100" name="Google Shape;100;p1"/>
          <p:cNvPicPr preferRelativeResize="0"/>
          <p:nvPr/>
        </p:nvPicPr>
        <p:blipFill rotWithShape="1">
          <a:blip r:embed="rId5">
            <a:alphaModFix/>
          </a:blip>
          <a:srcRect/>
          <a:stretch/>
        </p:blipFill>
        <p:spPr>
          <a:xfrm>
            <a:off x="4105705" y="946574"/>
            <a:ext cx="3667637" cy="3829584"/>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101" name="Google Shape;101;p1" descr="Patrón abstracto con nube de acuarela azul sobre fondo blanco. Textura de  salpicaduras de agua de acuarela cian. Mancha de pintura de color pastel  vectorial. Fondo de acuarela azul | Vector Premium"/>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9"/>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Mapas de Procesos </a:t>
            </a:r>
            <a:endParaRPr/>
          </a:p>
        </p:txBody>
      </p:sp>
      <p:sp>
        <p:nvSpPr>
          <p:cNvPr id="172" name="Google Shape;172;p9"/>
          <p:cNvSpPr txBox="1"/>
          <p:nvPr/>
        </p:nvSpPr>
        <p:spPr>
          <a:xfrm>
            <a:off x="10774850" y="6242850"/>
            <a:ext cx="19410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MX" sz="1800" b="0" i="0" u="none" strike="noStrike" cap="none" dirty="0">
                <a:solidFill>
                  <a:schemeClr val="dk1"/>
                </a:solidFill>
                <a:uFill>
                  <a:noFill/>
                </a:uFill>
                <a:latin typeface="Calibri"/>
                <a:ea typeface="Calibri"/>
                <a:cs typeface="Calibri"/>
                <a:sym typeface="Calibri"/>
                <a:hlinkClick r:id="rId3" action="ppaction://hlinkfile">
                  <a:extLst>
                    <a:ext uri="{A12FA001-AC4F-418D-AE19-62706E023703}">
                      <ahyp:hlinkClr xmlns:ahyp="http://schemas.microsoft.com/office/drawing/2018/hyperlinkcolor" val="tx"/>
                    </a:ext>
                  </a:extLst>
                </a:hlinkClick>
              </a:rPr>
              <a:t>ver formato</a:t>
            </a:r>
            <a:endParaRPr sz="1800" b="0" i="0" u="none" strike="noStrike" cap="none" dirty="0">
              <a:solidFill>
                <a:schemeClr val="dk1"/>
              </a:solidFill>
              <a:latin typeface="Calibri"/>
              <a:ea typeface="Calibri"/>
              <a:cs typeface="Calibri"/>
              <a:sym typeface="Calibri"/>
            </a:endParaRPr>
          </a:p>
        </p:txBody>
      </p:sp>
      <p:sp>
        <p:nvSpPr>
          <p:cNvPr id="173" name="Google Shape;173;p9"/>
          <p:cNvSpPr txBox="1"/>
          <p:nvPr/>
        </p:nvSpPr>
        <p:spPr>
          <a:xfrm>
            <a:off x="364550" y="1451325"/>
            <a:ext cx="11380800" cy="25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s-MX" sz="2800" b="0" i="0" u="none" strike="noStrike" cap="none">
                <a:solidFill>
                  <a:schemeClr val="dk1"/>
                </a:solidFill>
                <a:latin typeface="Calibri"/>
                <a:ea typeface="Calibri"/>
                <a:cs typeface="Calibri"/>
                <a:sym typeface="Calibri"/>
              </a:rPr>
              <a:t>La institución sin implementar el software </a:t>
            </a:r>
            <a:endParaRPr sz="2800" b="0" i="0" u="none" strike="noStrike" cap="none">
              <a:solidFill>
                <a:schemeClr val="dk1"/>
              </a:solidFill>
              <a:latin typeface="Calibri"/>
              <a:ea typeface="Calibri"/>
              <a:cs typeface="Calibri"/>
              <a:sym typeface="Calibri"/>
            </a:endParaRPr>
          </a:p>
        </p:txBody>
      </p:sp>
      <p:pic>
        <p:nvPicPr>
          <p:cNvPr id="174" name="Google Shape;174;p9"/>
          <p:cNvPicPr preferRelativeResize="0"/>
          <p:nvPr/>
        </p:nvPicPr>
        <p:blipFill rotWithShape="1">
          <a:blip r:embed="rId4">
            <a:alphaModFix/>
          </a:blip>
          <a:srcRect/>
          <a:stretch/>
        </p:blipFill>
        <p:spPr>
          <a:xfrm>
            <a:off x="456216" y="2104028"/>
            <a:ext cx="10458133" cy="460052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1f4ed825787_2_176"/>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Mapas de Procesos </a:t>
            </a:r>
            <a:endParaRPr/>
          </a:p>
        </p:txBody>
      </p:sp>
      <p:sp>
        <p:nvSpPr>
          <p:cNvPr id="180" name="Google Shape;180;g1f4ed825787_2_176"/>
          <p:cNvSpPr txBox="1"/>
          <p:nvPr/>
        </p:nvSpPr>
        <p:spPr>
          <a:xfrm>
            <a:off x="10847700" y="6210033"/>
            <a:ext cx="13443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MX" sz="1800" b="0" i="0" u="none" strike="noStrike" cap="none" dirty="0">
                <a:solidFill>
                  <a:schemeClr val="dk1"/>
                </a:solidFill>
                <a:uFill>
                  <a:noFill/>
                </a:uFill>
                <a:latin typeface="Calibri"/>
                <a:ea typeface="Calibri"/>
                <a:cs typeface="Calibri"/>
                <a:sym typeface="Calibri"/>
                <a:hlinkClick r:id="rId3" action="ppaction://hlinkfile">
                  <a:extLst>
                    <a:ext uri="{A12FA001-AC4F-418D-AE19-62706E023703}">
                      <ahyp:hlinkClr xmlns:ahyp="http://schemas.microsoft.com/office/drawing/2018/hyperlinkcolor" val="tx"/>
                    </a:ext>
                  </a:extLst>
                </a:hlinkClick>
              </a:rPr>
              <a:t>ver formato</a:t>
            </a:r>
            <a:endParaRPr sz="1800" b="0" i="0" u="none" strike="noStrike" cap="none" dirty="0">
              <a:solidFill>
                <a:schemeClr val="dk1"/>
              </a:solidFill>
              <a:latin typeface="Calibri"/>
              <a:ea typeface="Calibri"/>
              <a:cs typeface="Calibri"/>
              <a:sym typeface="Calibri"/>
            </a:endParaRPr>
          </a:p>
        </p:txBody>
      </p:sp>
      <p:sp>
        <p:nvSpPr>
          <p:cNvPr id="181" name="Google Shape;181;g1f4ed825787_2_176"/>
          <p:cNvSpPr txBox="1"/>
          <p:nvPr/>
        </p:nvSpPr>
        <p:spPr>
          <a:xfrm>
            <a:off x="364550" y="1451325"/>
            <a:ext cx="11380800" cy="25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s-MX" sz="2800" b="0" i="0" u="none" strike="noStrike" cap="none">
                <a:solidFill>
                  <a:schemeClr val="dk1"/>
                </a:solidFill>
                <a:latin typeface="Calibri"/>
                <a:ea typeface="Calibri"/>
                <a:cs typeface="Calibri"/>
                <a:sym typeface="Calibri"/>
              </a:rPr>
              <a:t>La institución al implementar el software </a:t>
            </a:r>
            <a:endParaRPr sz="2800" b="0" i="0" u="none" strike="noStrike" cap="none">
              <a:solidFill>
                <a:schemeClr val="dk1"/>
              </a:solidFill>
              <a:latin typeface="Calibri"/>
              <a:ea typeface="Calibri"/>
              <a:cs typeface="Calibri"/>
              <a:sym typeface="Calibri"/>
            </a:endParaRPr>
          </a:p>
        </p:txBody>
      </p:sp>
      <p:pic>
        <p:nvPicPr>
          <p:cNvPr id="182" name="Google Shape;182;g1f4ed825787_2_176"/>
          <p:cNvPicPr preferRelativeResize="0"/>
          <p:nvPr/>
        </p:nvPicPr>
        <p:blipFill rotWithShape="1">
          <a:blip r:embed="rId4">
            <a:alphaModFix/>
          </a:blip>
          <a:srcRect/>
          <a:stretch/>
        </p:blipFill>
        <p:spPr>
          <a:xfrm>
            <a:off x="364550" y="1991400"/>
            <a:ext cx="10585672" cy="468033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0"/>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Técnica de Recolección de Datos </a:t>
            </a:r>
            <a:endParaRPr/>
          </a:p>
        </p:txBody>
      </p:sp>
      <p:sp>
        <p:nvSpPr>
          <p:cNvPr id="188" name="Google Shape;188;p10"/>
          <p:cNvSpPr txBox="1"/>
          <p:nvPr/>
        </p:nvSpPr>
        <p:spPr>
          <a:xfrm>
            <a:off x="1515165" y="1619185"/>
            <a:ext cx="8839200" cy="2400627"/>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MX" sz="1800" b="0" i="0" u="none" strike="noStrike" cap="none">
                <a:solidFill>
                  <a:srgbClr val="0D0D0D"/>
                </a:solidFill>
                <a:highlight>
                  <a:srgbClr val="FFFFFF"/>
                </a:highlight>
                <a:latin typeface="Roboto"/>
                <a:ea typeface="Roboto"/>
                <a:cs typeface="Roboto"/>
                <a:sym typeface="Roboto"/>
              </a:rPr>
              <a:t>Como herramientas de recolección de datos utilizamos la encuesta, con la cual</a:t>
            </a:r>
            <a:endParaRPr/>
          </a:p>
          <a:p>
            <a:pPr marL="0" marR="0" lvl="0" indent="0" algn="ctr" rtl="0">
              <a:lnSpc>
                <a:spcPct val="100000"/>
              </a:lnSpc>
              <a:spcBef>
                <a:spcPts val="0"/>
              </a:spcBef>
              <a:spcAft>
                <a:spcPts val="0"/>
              </a:spcAft>
              <a:buClr>
                <a:srgbClr val="000000"/>
              </a:buClr>
              <a:buSzPts val="1800"/>
              <a:buFont typeface="Arial"/>
              <a:buNone/>
            </a:pPr>
            <a:r>
              <a:rPr lang="es-MX" sz="1800" b="0" i="0" u="none" strike="noStrike" cap="none">
                <a:solidFill>
                  <a:srgbClr val="0D0D0D"/>
                </a:solidFill>
                <a:highlight>
                  <a:srgbClr val="FFFFFF"/>
                </a:highlight>
                <a:latin typeface="Roboto"/>
                <a:ea typeface="Roboto"/>
                <a:cs typeface="Roboto"/>
                <a:sym typeface="Roboto"/>
              </a:rPr>
              <a:t>le preguntamos a 34 personas sobre qué opinan de nuestra plataforma digital</a:t>
            </a:r>
            <a:endParaRPr/>
          </a:p>
          <a:p>
            <a:pPr marL="0" marR="0" lvl="0" indent="0" algn="ctr" rtl="0">
              <a:lnSpc>
                <a:spcPct val="100000"/>
              </a:lnSpc>
              <a:spcBef>
                <a:spcPts val="0"/>
              </a:spcBef>
              <a:spcAft>
                <a:spcPts val="0"/>
              </a:spcAft>
              <a:buClr>
                <a:srgbClr val="000000"/>
              </a:buClr>
              <a:buSzPts val="1800"/>
              <a:buFont typeface="Arial"/>
              <a:buNone/>
            </a:pPr>
            <a:r>
              <a:rPr lang="es-MX" sz="1800" b="0" i="0" u="none" strike="noStrike" cap="none">
                <a:solidFill>
                  <a:srgbClr val="0D0D0D"/>
                </a:solidFill>
                <a:highlight>
                  <a:srgbClr val="FFFFFF"/>
                </a:highlight>
                <a:latin typeface="Roboto"/>
                <a:ea typeface="Roboto"/>
                <a:cs typeface="Roboto"/>
                <a:sym typeface="Roboto"/>
              </a:rPr>
              <a:t>multi herramientas y con base a los resultados adaptarnos a las sugerencias de</a:t>
            </a:r>
            <a:endParaRPr/>
          </a:p>
          <a:p>
            <a:pPr marL="0" marR="0" lvl="0" indent="0" algn="ctr" rtl="0">
              <a:lnSpc>
                <a:spcPct val="100000"/>
              </a:lnSpc>
              <a:spcBef>
                <a:spcPts val="0"/>
              </a:spcBef>
              <a:spcAft>
                <a:spcPts val="0"/>
              </a:spcAft>
              <a:buClr>
                <a:srgbClr val="000000"/>
              </a:buClr>
              <a:buSzPts val="1800"/>
              <a:buFont typeface="Arial"/>
              <a:buNone/>
            </a:pPr>
            <a:r>
              <a:rPr lang="es-MX" sz="1800" b="0" i="0" u="none" strike="noStrike" cap="none">
                <a:solidFill>
                  <a:srgbClr val="0D0D0D"/>
                </a:solidFill>
                <a:highlight>
                  <a:srgbClr val="FFFFFF"/>
                </a:highlight>
                <a:latin typeface="Roboto"/>
                <a:ea typeface="Roboto"/>
                <a:cs typeface="Roboto"/>
                <a:sym typeface="Roboto"/>
              </a:rPr>
              <a:t>los usuarios para garantizarles un mejor servicio y comodidad.</a:t>
            </a:r>
            <a:endParaRPr sz="2400" b="0" i="0" u="none" strike="noStrike" cap="none">
              <a:solidFill>
                <a:srgbClr val="0D0D0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D0D0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D0D0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D0D0D"/>
              </a:solidFill>
              <a:highlight>
                <a:srgbClr val="FFFFFF"/>
              </a:highlight>
              <a:latin typeface="Roboto"/>
              <a:ea typeface="Roboto"/>
              <a:cs typeface="Roboto"/>
              <a:sym typeface="Roboto"/>
            </a:endParaRPr>
          </a:p>
        </p:txBody>
      </p:sp>
      <p:sp>
        <p:nvSpPr>
          <p:cNvPr id="189" name="Google Shape;189;p10"/>
          <p:cNvSpPr txBox="1"/>
          <p:nvPr/>
        </p:nvSpPr>
        <p:spPr>
          <a:xfrm>
            <a:off x="10444477" y="6372925"/>
            <a:ext cx="30000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MX" sz="1800" b="0" i="0" u="none" strike="noStrike" cap="none" dirty="0">
                <a:solidFill>
                  <a:srgbClr val="0D0D0D"/>
                </a:solidFill>
                <a:highlight>
                  <a:schemeClr val="lt1"/>
                </a:highlight>
                <a:latin typeface="Roboto"/>
                <a:ea typeface="Roboto"/>
                <a:cs typeface="Roboto"/>
                <a:sym typeface="Roboto"/>
              </a:rPr>
              <a:t>    </a:t>
            </a:r>
            <a:r>
              <a:rPr lang="es-MX" sz="1800" b="0" i="0" u="none" strike="noStrike" cap="none" dirty="0">
                <a:solidFill>
                  <a:schemeClr val="dk1"/>
                </a:solidFill>
                <a:highlight>
                  <a:schemeClr val="lt1"/>
                </a:highlight>
                <a:latin typeface="Roboto"/>
                <a:ea typeface="Roboto"/>
                <a:cs typeface="Roboto"/>
                <a:sym typeface="Roboto"/>
              </a:rPr>
              <a:t> </a:t>
            </a:r>
            <a:r>
              <a:rPr lang="es-MX" sz="1800" b="0" i="0" u="none" strike="noStrike" cap="none" dirty="0">
                <a:solidFill>
                  <a:schemeClr val="dk1"/>
                </a:solidFill>
                <a:highlight>
                  <a:schemeClr val="lt1"/>
                </a:highlight>
                <a:uFill>
                  <a:noFill/>
                </a:uFill>
                <a:latin typeface="Roboto"/>
                <a:ea typeface="Roboto"/>
                <a:cs typeface="Roboto"/>
                <a:sym typeface="Roboto"/>
                <a:hlinkClick r:id="rId3" action="ppaction://hlinkfile">
                  <a:extLst>
                    <a:ext uri="{A12FA001-AC4F-418D-AE19-62706E023703}">
                      <ahyp:hlinkClr xmlns:ahyp="http://schemas.microsoft.com/office/drawing/2018/hyperlinkcolor" val="tx"/>
                    </a:ext>
                  </a:extLst>
                </a:hlinkClick>
              </a:rPr>
              <a:t>Tabulación</a:t>
            </a:r>
            <a:r>
              <a:rPr lang="es-MX" sz="800" b="0" i="0" u="none" strike="noStrike" cap="none" dirty="0">
                <a:solidFill>
                  <a:schemeClr val="dk1"/>
                </a:solidFill>
                <a:latin typeface="Arial"/>
                <a:ea typeface="Arial"/>
                <a:cs typeface="Arial"/>
                <a:sym typeface="Arial"/>
              </a:rPr>
              <a:t> </a:t>
            </a:r>
            <a:endParaRPr sz="800" b="0" i="0" u="none" strike="noStrike" cap="none" dirty="0">
              <a:solidFill>
                <a:schemeClr val="dk1"/>
              </a:solidFill>
              <a:latin typeface="Arial"/>
              <a:ea typeface="Arial"/>
              <a:cs typeface="Arial"/>
              <a:sym typeface="Arial"/>
            </a:endParaRPr>
          </a:p>
        </p:txBody>
      </p:sp>
      <p:pic>
        <p:nvPicPr>
          <p:cNvPr id="190" name="Google Shape;190;p10"/>
          <p:cNvPicPr preferRelativeResize="0"/>
          <p:nvPr/>
        </p:nvPicPr>
        <p:blipFill rotWithShape="1">
          <a:blip r:embed="rId4">
            <a:alphaModFix/>
          </a:blip>
          <a:srcRect/>
          <a:stretch/>
        </p:blipFill>
        <p:spPr>
          <a:xfrm>
            <a:off x="387338" y="3242773"/>
            <a:ext cx="3465571" cy="2822648"/>
          </a:xfrm>
          <a:prstGeom prst="rect">
            <a:avLst/>
          </a:prstGeom>
          <a:noFill/>
          <a:ln>
            <a:noFill/>
          </a:ln>
        </p:spPr>
      </p:pic>
      <p:pic>
        <p:nvPicPr>
          <p:cNvPr id="191" name="Google Shape;191;p10"/>
          <p:cNvPicPr preferRelativeResize="0"/>
          <p:nvPr/>
        </p:nvPicPr>
        <p:blipFill rotWithShape="1">
          <a:blip r:embed="rId5">
            <a:alphaModFix/>
          </a:blip>
          <a:srcRect/>
          <a:stretch/>
        </p:blipFill>
        <p:spPr>
          <a:xfrm>
            <a:off x="4069372" y="3121678"/>
            <a:ext cx="3352359" cy="3217394"/>
          </a:xfrm>
          <a:prstGeom prst="rect">
            <a:avLst/>
          </a:prstGeom>
          <a:noFill/>
          <a:ln>
            <a:noFill/>
          </a:ln>
        </p:spPr>
      </p:pic>
      <p:pic>
        <p:nvPicPr>
          <p:cNvPr id="192" name="Google Shape;192;p10"/>
          <p:cNvPicPr preferRelativeResize="0"/>
          <p:nvPr/>
        </p:nvPicPr>
        <p:blipFill rotWithShape="1">
          <a:blip r:embed="rId6">
            <a:alphaModFix/>
          </a:blip>
          <a:srcRect/>
          <a:stretch/>
        </p:blipFill>
        <p:spPr>
          <a:xfrm>
            <a:off x="7705221" y="3121678"/>
            <a:ext cx="3776971" cy="321739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2"/>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Requerimientos  </a:t>
            </a:r>
            <a:endParaRPr/>
          </a:p>
        </p:txBody>
      </p:sp>
      <p:sp>
        <p:nvSpPr>
          <p:cNvPr id="198" name="Google Shape;198;p12"/>
          <p:cNvSpPr txBox="1"/>
          <p:nvPr/>
        </p:nvSpPr>
        <p:spPr>
          <a:xfrm>
            <a:off x="10857250" y="6457800"/>
            <a:ext cx="225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MX" sz="1400" b="0" i="0" u="none" strike="noStrike" cap="none" dirty="0">
                <a:solidFill>
                  <a:schemeClr val="dk1"/>
                </a:solidFill>
                <a:uFill>
                  <a:noFill/>
                </a:uFill>
                <a:latin typeface="Calibri"/>
                <a:ea typeface="Calibri"/>
                <a:cs typeface="Calibri"/>
                <a:sym typeface="Calibri"/>
                <a:hlinkClick r:id="rId3" action="ppaction://hlinkfile">
                  <a:extLst>
                    <a:ext uri="{A12FA001-AC4F-418D-AE19-62706E023703}">
                      <ahyp:hlinkClr xmlns:ahyp="http://schemas.microsoft.com/office/drawing/2018/hyperlinkcolor" val="tx"/>
                    </a:ext>
                  </a:extLst>
                </a:hlinkClick>
              </a:rPr>
              <a:t>ver documento</a:t>
            </a:r>
            <a:endParaRPr sz="1400" b="0" i="0" u="none" strike="noStrike" cap="none" dirty="0">
              <a:solidFill>
                <a:schemeClr val="dk1"/>
              </a:solidFill>
              <a:latin typeface="Calibri"/>
              <a:ea typeface="Calibri"/>
              <a:cs typeface="Calibri"/>
              <a:sym typeface="Calibri"/>
            </a:endParaRPr>
          </a:p>
        </p:txBody>
      </p:sp>
      <p:sp>
        <p:nvSpPr>
          <p:cNvPr id="199" name="Google Shape;199;p12"/>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12"/>
          <p:cNvSpPr txBox="1"/>
          <p:nvPr/>
        </p:nvSpPr>
        <p:spPr>
          <a:xfrm>
            <a:off x="456217" y="1753925"/>
            <a:ext cx="4601700" cy="40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s-MX" sz="2800" b="0" i="0" u="none" strike="noStrike" cap="none">
                <a:solidFill>
                  <a:schemeClr val="lt1"/>
                </a:solidFill>
                <a:highlight>
                  <a:srgbClr val="000000"/>
                </a:highlight>
                <a:latin typeface="Calibri"/>
                <a:ea typeface="Calibri"/>
                <a:cs typeface="Calibri"/>
                <a:sym typeface="Calibri"/>
              </a:rPr>
              <a:t>Requerimientos funcionales</a:t>
            </a:r>
            <a:endParaRPr sz="2800" b="0" i="0" u="none" strike="noStrike" cap="none">
              <a:solidFill>
                <a:schemeClr val="lt1"/>
              </a:solidFill>
              <a:highlight>
                <a:srgbClr val="000000"/>
              </a:highlight>
              <a:latin typeface="Calibri"/>
              <a:ea typeface="Calibri"/>
              <a:cs typeface="Calibri"/>
              <a:sym typeface="Calibri"/>
            </a:endParaRPr>
          </a:p>
        </p:txBody>
      </p:sp>
      <p:sp>
        <p:nvSpPr>
          <p:cNvPr id="201" name="Google Shape;201;p12"/>
          <p:cNvSpPr txBox="1"/>
          <p:nvPr/>
        </p:nvSpPr>
        <p:spPr>
          <a:xfrm>
            <a:off x="6429050" y="1753925"/>
            <a:ext cx="5877900" cy="40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s-MX" sz="2800" b="0" i="0" u="none" strike="noStrike" cap="none">
                <a:solidFill>
                  <a:schemeClr val="lt1"/>
                </a:solidFill>
                <a:highlight>
                  <a:srgbClr val="000000"/>
                </a:highlight>
                <a:latin typeface="Calibri"/>
                <a:ea typeface="Calibri"/>
                <a:cs typeface="Calibri"/>
                <a:sym typeface="Calibri"/>
              </a:rPr>
              <a:t>Requerimientos no funcionales</a:t>
            </a:r>
            <a:endParaRPr sz="2800" b="0" i="0" u="none" strike="noStrike" cap="none">
              <a:solidFill>
                <a:schemeClr val="lt1"/>
              </a:solidFill>
              <a:highlight>
                <a:srgbClr val="000000"/>
              </a:highlight>
              <a:latin typeface="Calibri"/>
              <a:ea typeface="Calibri"/>
              <a:cs typeface="Calibri"/>
              <a:sym typeface="Calibri"/>
            </a:endParaRPr>
          </a:p>
        </p:txBody>
      </p:sp>
      <p:pic>
        <p:nvPicPr>
          <p:cNvPr id="202" name="Google Shape;202;p12"/>
          <p:cNvPicPr preferRelativeResize="0"/>
          <p:nvPr/>
        </p:nvPicPr>
        <p:blipFill rotWithShape="1">
          <a:blip r:embed="rId4">
            <a:alphaModFix/>
          </a:blip>
          <a:srcRect/>
          <a:stretch/>
        </p:blipFill>
        <p:spPr>
          <a:xfrm>
            <a:off x="456217" y="2434400"/>
            <a:ext cx="4781608" cy="2035212"/>
          </a:xfrm>
          <a:prstGeom prst="rect">
            <a:avLst/>
          </a:prstGeom>
          <a:noFill/>
          <a:ln>
            <a:noFill/>
          </a:ln>
        </p:spPr>
      </p:pic>
      <p:pic>
        <p:nvPicPr>
          <p:cNvPr id="203" name="Google Shape;203;p12"/>
          <p:cNvPicPr preferRelativeResize="0"/>
          <p:nvPr/>
        </p:nvPicPr>
        <p:blipFill rotWithShape="1">
          <a:blip r:embed="rId5">
            <a:alphaModFix/>
          </a:blip>
          <a:srcRect/>
          <a:stretch/>
        </p:blipFill>
        <p:spPr>
          <a:xfrm>
            <a:off x="456217" y="4492039"/>
            <a:ext cx="4897018" cy="2035212"/>
          </a:xfrm>
          <a:prstGeom prst="rect">
            <a:avLst/>
          </a:prstGeom>
          <a:noFill/>
          <a:ln>
            <a:noFill/>
          </a:ln>
        </p:spPr>
      </p:pic>
      <p:pic>
        <p:nvPicPr>
          <p:cNvPr id="204" name="Google Shape;204;p12"/>
          <p:cNvPicPr preferRelativeResize="0"/>
          <p:nvPr/>
        </p:nvPicPr>
        <p:blipFill rotWithShape="1">
          <a:blip r:embed="rId6">
            <a:alphaModFix/>
          </a:blip>
          <a:srcRect/>
          <a:stretch/>
        </p:blipFill>
        <p:spPr>
          <a:xfrm>
            <a:off x="6294264" y="2434400"/>
            <a:ext cx="4897018" cy="2035212"/>
          </a:xfrm>
          <a:prstGeom prst="rect">
            <a:avLst/>
          </a:prstGeom>
          <a:noFill/>
          <a:ln>
            <a:noFill/>
          </a:ln>
        </p:spPr>
      </p:pic>
      <p:pic>
        <p:nvPicPr>
          <p:cNvPr id="205" name="Google Shape;205;p12"/>
          <p:cNvPicPr preferRelativeResize="0"/>
          <p:nvPr/>
        </p:nvPicPr>
        <p:blipFill rotWithShape="1">
          <a:blip r:embed="rId7">
            <a:alphaModFix/>
          </a:blip>
          <a:srcRect/>
          <a:stretch/>
        </p:blipFill>
        <p:spPr>
          <a:xfrm>
            <a:off x="6365145" y="4555806"/>
            <a:ext cx="4826137" cy="197619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g300d71dbc2f_1_0"/>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Casos de uso </a:t>
            </a:r>
            <a:endParaRPr/>
          </a:p>
        </p:txBody>
      </p:sp>
      <p:sp>
        <p:nvSpPr>
          <p:cNvPr id="211" name="Google Shape;211;g300d71dbc2f_1_0"/>
          <p:cNvSpPr txBox="1"/>
          <p:nvPr/>
        </p:nvSpPr>
        <p:spPr>
          <a:xfrm>
            <a:off x="10894875" y="6346888"/>
            <a:ext cx="225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MX" sz="1400" b="0" i="0" u="none" strike="noStrike" cap="none" dirty="0">
                <a:solidFill>
                  <a:schemeClr val="dk1"/>
                </a:solidFill>
                <a:uFill>
                  <a:noFill/>
                </a:uFill>
                <a:latin typeface="Calibri"/>
                <a:ea typeface="Calibri"/>
                <a:cs typeface="Calibri"/>
                <a:sym typeface="Calibri"/>
                <a:hlinkClick r:id="rId3" action="ppaction://hlinkfile">
                  <a:extLst>
                    <a:ext uri="{A12FA001-AC4F-418D-AE19-62706E023703}">
                      <ahyp:hlinkClr xmlns:ahyp="http://schemas.microsoft.com/office/drawing/2018/hyperlinkcolor" val="tx"/>
                    </a:ext>
                  </a:extLst>
                </a:hlinkClick>
              </a:rPr>
              <a:t>ver documento</a:t>
            </a:r>
            <a:endParaRPr sz="1400" b="0" i="0" u="none" strike="noStrike" cap="none" dirty="0">
              <a:solidFill>
                <a:schemeClr val="dk1"/>
              </a:solidFill>
              <a:latin typeface="Calibri"/>
              <a:ea typeface="Calibri"/>
              <a:cs typeface="Calibri"/>
              <a:sym typeface="Calibri"/>
            </a:endParaRPr>
          </a:p>
        </p:txBody>
      </p:sp>
      <p:sp>
        <p:nvSpPr>
          <p:cNvPr id="212" name="Google Shape;212;g300d71dbc2f_1_0"/>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3" name="Google Shape;213;g300d71dbc2f_1_0"/>
          <p:cNvPicPr preferRelativeResize="0"/>
          <p:nvPr/>
        </p:nvPicPr>
        <p:blipFill rotWithShape="1">
          <a:blip r:embed="rId4">
            <a:alphaModFix/>
          </a:blip>
          <a:srcRect b="-17481"/>
          <a:stretch/>
        </p:blipFill>
        <p:spPr>
          <a:xfrm>
            <a:off x="172125" y="1664725"/>
            <a:ext cx="3926899" cy="4793075"/>
          </a:xfrm>
          <a:prstGeom prst="rect">
            <a:avLst/>
          </a:prstGeom>
          <a:noFill/>
          <a:ln>
            <a:noFill/>
          </a:ln>
        </p:spPr>
      </p:pic>
      <p:pic>
        <p:nvPicPr>
          <p:cNvPr id="214" name="Google Shape;214;g300d71dbc2f_1_0"/>
          <p:cNvPicPr preferRelativeResize="0"/>
          <p:nvPr/>
        </p:nvPicPr>
        <p:blipFill>
          <a:blip r:embed="rId5">
            <a:alphaModFix/>
          </a:blip>
          <a:stretch>
            <a:fillRect/>
          </a:stretch>
        </p:blipFill>
        <p:spPr>
          <a:xfrm>
            <a:off x="4246825" y="1664725"/>
            <a:ext cx="4079350" cy="4715474"/>
          </a:xfrm>
          <a:prstGeom prst="rect">
            <a:avLst/>
          </a:prstGeom>
          <a:noFill/>
          <a:ln>
            <a:noFill/>
          </a:ln>
        </p:spPr>
      </p:pic>
      <p:pic>
        <p:nvPicPr>
          <p:cNvPr id="215" name="Google Shape;215;g300d71dbc2f_1_0"/>
          <p:cNvPicPr preferRelativeResize="0"/>
          <p:nvPr/>
        </p:nvPicPr>
        <p:blipFill>
          <a:blip r:embed="rId6">
            <a:alphaModFix/>
          </a:blip>
          <a:stretch>
            <a:fillRect/>
          </a:stretch>
        </p:blipFill>
        <p:spPr>
          <a:xfrm>
            <a:off x="8326175" y="1664725"/>
            <a:ext cx="3561025" cy="4572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3"/>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Mockup  </a:t>
            </a:r>
            <a:endParaRPr/>
          </a:p>
        </p:txBody>
      </p:sp>
      <p:sp>
        <p:nvSpPr>
          <p:cNvPr id="221" name="Google Shape;221;p13"/>
          <p:cNvSpPr txBox="1"/>
          <p:nvPr/>
        </p:nvSpPr>
        <p:spPr>
          <a:xfrm>
            <a:off x="9078552" y="2991532"/>
            <a:ext cx="2387700" cy="233507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00000"/>
              </a:lnSpc>
              <a:spcBef>
                <a:spcPts val="0"/>
              </a:spcBef>
              <a:spcAft>
                <a:spcPts val="0"/>
              </a:spcAft>
              <a:buClr>
                <a:schemeClr val="dk1"/>
              </a:buClr>
              <a:buSzPts val="2200"/>
              <a:buFont typeface="Calibri"/>
              <a:buChar char="●"/>
            </a:pPr>
            <a:r>
              <a:rPr lang="es-MX" sz="2200" b="0" i="0" u="none" strike="noStrike" cap="none" dirty="0">
                <a:solidFill>
                  <a:schemeClr val="dk1"/>
                </a:solidFill>
                <a:uFill>
                  <a:noFill/>
                </a:uFill>
                <a:latin typeface="Calibri"/>
                <a:ea typeface="Calibri"/>
                <a:cs typeface="Calibri"/>
                <a:sym typeface="Calibri"/>
                <a:hlinkClick r:id="rId3" action="ppaction://hlinkfile">
                  <a:extLst>
                    <a:ext uri="{A12FA001-AC4F-418D-AE19-62706E023703}">
                      <ahyp:hlinkClr xmlns:ahyp="http://schemas.microsoft.com/office/drawing/2018/hyperlinkcolor" val="tx"/>
                    </a:ext>
                  </a:extLst>
                </a:hlinkClick>
              </a:rPr>
              <a:t>Administrador</a:t>
            </a:r>
            <a:endParaRPr sz="2200" b="0" i="0" u="none" strike="noStrike" cap="none" dirty="0">
              <a:solidFill>
                <a:schemeClr val="dk1"/>
              </a:solidFill>
              <a:latin typeface="Calibri"/>
              <a:ea typeface="Calibri"/>
              <a:cs typeface="Calibri"/>
              <a:sym typeface="Calibri"/>
            </a:endParaRPr>
          </a:p>
          <a:p>
            <a:pPr marL="457200" marR="0" lvl="0" indent="-368300" algn="l" rtl="0">
              <a:lnSpc>
                <a:spcPct val="100000"/>
              </a:lnSpc>
              <a:spcBef>
                <a:spcPts val="0"/>
              </a:spcBef>
              <a:spcAft>
                <a:spcPts val="0"/>
              </a:spcAft>
              <a:buClr>
                <a:schemeClr val="dk1"/>
              </a:buClr>
              <a:buSzPts val="2200"/>
              <a:buFont typeface="Calibri"/>
              <a:buChar char="●"/>
            </a:pPr>
            <a:r>
              <a:rPr lang="es-MX" sz="2200" b="0" i="0" u="none" strike="noStrike" cap="none" dirty="0">
                <a:solidFill>
                  <a:schemeClr val="dk1"/>
                </a:solidFill>
                <a:uFill>
                  <a:noFill/>
                </a:uFill>
                <a:latin typeface="Calibri"/>
                <a:ea typeface="Calibri"/>
                <a:cs typeface="Calibri"/>
                <a:sym typeface="Calibri"/>
                <a:hlinkClick r:id="rId4" action="ppaction://hlinkfile">
                  <a:extLst>
                    <a:ext uri="{A12FA001-AC4F-418D-AE19-62706E023703}">
                      <ahyp:hlinkClr xmlns:ahyp="http://schemas.microsoft.com/office/drawing/2018/hyperlinkcolor" val="tx"/>
                    </a:ext>
                  </a:extLst>
                </a:hlinkClick>
              </a:rPr>
              <a:t>coordinador</a:t>
            </a:r>
            <a:endParaRPr sz="2200" b="0" i="0" u="none" strike="noStrike" cap="none" dirty="0">
              <a:solidFill>
                <a:schemeClr val="dk1"/>
              </a:solidFill>
              <a:latin typeface="Calibri"/>
              <a:ea typeface="Calibri"/>
              <a:cs typeface="Calibri"/>
              <a:sym typeface="Calibri"/>
            </a:endParaRPr>
          </a:p>
          <a:p>
            <a:pPr marL="457200" marR="0" lvl="0" indent="-368300" algn="l" rtl="0">
              <a:lnSpc>
                <a:spcPct val="100000"/>
              </a:lnSpc>
              <a:spcBef>
                <a:spcPts val="0"/>
              </a:spcBef>
              <a:spcAft>
                <a:spcPts val="0"/>
              </a:spcAft>
              <a:buClr>
                <a:schemeClr val="dk1"/>
              </a:buClr>
              <a:buSzPts val="2200"/>
              <a:buFont typeface="Calibri"/>
              <a:buChar char="●"/>
            </a:pPr>
            <a:r>
              <a:rPr lang="es-MX" sz="2200" b="0" i="0" u="none" strike="noStrike" cap="none" dirty="0">
                <a:solidFill>
                  <a:schemeClr val="dk1"/>
                </a:solidFill>
                <a:uFill>
                  <a:noFill/>
                </a:uFill>
                <a:latin typeface="Calibri"/>
                <a:ea typeface="Calibri"/>
                <a:cs typeface="Calibri"/>
                <a:sym typeface="Calibri"/>
                <a:hlinkClick r:id="rId5" action="ppaction://hlinkfile">
                  <a:extLst>
                    <a:ext uri="{A12FA001-AC4F-418D-AE19-62706E023703}">
                      <ahyp:hlinkClr xmlns:ahyp="http://schemas.microsoft.com/office/drawing/2018/hyperlinkcolor" val="tx"/>
                    </a:ext>
                  </a:extLst>
                </a:hlinkClick>
              </a:rPr>
              <a:t>profesores</a:t>
            </a:r>
            <a:endParaRPr sz="2200" b="0" i="0" u="none" strike="noStrike" cap="none" dirty="0">
              <a:solidFill>
                <a:schemeClr val="dk1"/>
              </a:solidFill>
              <a:latin typeface="Calibri"/>
              <a:ea typeface="Calibri"/>
              <a:cs typeface="Calibri"/>
              <a:sym typeface="Calibri"/>
            </a:endParaRPr>
          </a:p>
          <a:p>
            <a:pPr marL="457200" marR="0" lvl="0" indent="-368300" algn="l" rtl="0">
              <a:lnSpc>
                <a:spcPct val="100000"/>
              </a:lnSpc>
              <a:spcBef>
                <a:spcPts val="0"/>
              </a:spcBef>
              <a:spcAft>
                <a:spcPts val="0"/>
              </a:spcAft>
              <a:buClr>
                <a:schemeClr val="dk1"/>
              </a:buClr>
              <a:buSzPts val="2200"/>
              <a:buFont typeface="Calibri"/>
              <a:buChar char="●"/>
            </a:pPr>
            <a:r>
              <a:rPr lang="es-MX" sz="2200" b="0" i="0" u="none" strike="noStrike" cap="none" dirty="0">
                <a:solidFill>
                  <a:schemeClr val="dk1"/>
                </a:solidFill>
                <a:uFill>
                  <a:noFill/>
                </a:uFill>
                <a:latin typeface="Calibri"/>
                <a:ea typeface="Calibri"/>
                <a:cs typeface="Calibri"/>
                <a:sym typeface="Calibri"/>
                <a:hlinkClick r:id="rId6" action="ppaction://hlinkfile">
                  <a:extLst>
                    <a:ext uri="{A12FA001-AC4F-418D-AE19-62706E023703}">
                      <ahyp:hlinkClr xmlns:ahyp="http://schemas.microsoft.com/office/drawing/2018/hyperlinkcolor" val="tx"/>
                    </a:ext>
                  </a:extLst>
                </a:hlinkClick>
              </a:rPr>
              <a:t>estudiante</a:t>
            </a:r>
            <a:r>
              <a:rPr lang="es-MX" sz="2200" b="0" i="0" u="none" strike="noStrike" cap="none" dirty="0">
                <a:solidFill>
                  <a:schemeClr val="dk1"/>
                </a:solidFill>
                <a:latin typeface="Calibri"/>
                <a:ea typeface="Calibri"/>
                <a:cs typeface="Calibri"/>
                <a:sym typeface="Calibri"/>
              </a:rPr>
              <a:t> </a:t>
            </a:r>
            <a:endParaRPr sz="2200" b="0" i="0" u="none" strike="noStrike" cap="none" dirty="0">
              <a:solidFill>
                <a:schemeClr val="dk1"/>
              </a:solidFill>
              <a:latin typeface="Calibri"/>
              <a:ea typeface="Calibri"/>
              <a:cs typeface="Calibri"/>
              <a:sym typeface="Calibri"/>
            </a:endParaRPr>
          </a:p>
        </p:txBody>
      </p:sp>
      <p:pic>
        <p:nvPicPr>
          <p:cNvPr id="222" name="Google Shape;222;p13"/>
          <p:cNvPicPr preferRelativeResize="0"/>
          <p:nvPr/>
        </p:nvPicPr>
        <p:blipFill rotWithShape="1">
          <a:blip r:embed="rId7">
            <a:alphaModFix/>
          </a:blip>
          <a:srcRect/>
          <a:stretch/>
        </p:blipFill>
        <p:spPr>
          <a:xfrm>
            <a:off x="2772912" y="1602151"/>
            <a:ext cx="2953186" cy="2544223"/>
          </a:xfrm>
          <a:prstGeom prst="rect">
            <a:avLst/>
          </a:prstGeom>
          <a:noFill/>
          <a:ln>
            <a:noFill/>
          </a:ln>
        </p:spPr>
      </p:pic>
      <p:pic>
        <p:nvPicPr>
          <p:cNvPr id="223" name="Google Shape;223;p13"/>
          <p:cNvPicPr preferRelativeResize="0"/>
          <p:nvPr/>
        </p:nvPicPr>
        <p:blipFill rotWithShape="1">
          <a:blip r:embed="rId8">
            <a:alphaModFix/>
          </a:blip>
          <a:srcRect/>
          <a:stretch/>
        </p:blipFill>
        <p:spPr>
          <a:xfrm>
            <a:off x="2772912" y="4146374"/>
            <a:ext cx="2953186" cy="2568311"/>
          </a:xfrm>
          <a:prstGeom prst="rect">
            <a:avLst/>
          </a:prstGeom>
          <a:noFill/>
          <a:ln>
            <a:noFill/>
          </a:ln>
        </p:spPr>
      </p:pic>
      <p:pic>
        <p:nvPicPr>
          <p:cNvPr id="224" name="Google Shape;224;p13"/>
          <p:cNvPicPr preferRelativeResize="0"/>
          <p:nvPr/>
        </p:nvPicPr>
        <p:blipFill rotWithShape="1">
          <a:blip r:embed="rId9">
            <a:alphaModFix/>
          </a:blip>
          <a:srcRect/>
          <a:stretch/>
        </p:blipFill>
        <p:spPr>
          <a:xfrm>
            <a:off x="0" y="1590107"/>
            <a:ext cx="2693012" cy="5112534"/>
          </a:xfrm>
          <a:prstGeom prst="rect">
            <a:avLst/>
          </a:prstGeom>
          <a:noFill/>
          <a:ln>
            <a:noFill/>
          </a:ln>
        </p:spPr>
      </p:pic>
      <p:pic>
        <p:nvPicPr>
          <p:cNvPr id="225" name="Google Shape;225;p13"/>
          <p:cNvPicPr preferRelativeResize="0"/>
          <p:nvPr/>
        </p:nvPicPr>
        <p:blipFill rotWithShape="1">
          <a:blip r:embed="rId10">
            <a:alphaModFix/>
          </a:blip>
          <a:srcRect/>
          <a:stretch/>
        </p:blipFill>
        <p:spPr>
          <a:xfrm>
            <a:off x="5805998" y="1590108"/>
            <a:ext cx="2796464" cy="2568312"/>
          </a:xfrm>
          <a:prstGeom prst="rect">
            <a:avLst/>
          </a:prstGeom>
          <a:noFill/>
          <a:ln>
            <a:noFill/>
          </a:ln>
        </p:spPr>
      </p:pic>
      <p:pic>
        <p:nvPicPr>
          <p:cNvPr id="226" name="Google Shape;226;p13"/>
          <p:cNvPicPr preferRelativeResize="0"/>
          <p:nvPr/>
        </p:nvPicPr>
        <p:blipFill rotWithShape="1">
          <a:blip r:embed="rId11">
            <a:alphaModFix/>
          </a:blip>
          <a:srcRect/>
          <a:stretch/>
        </p:blipFill>
        <p:spPr>
          <a:xfrm>
            <a:off x="5805998" y="4146374"/>
            <a:ext cx="2796464" cy="256831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g300d71dbc2f_1_18"/>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Cotizaciones  </a:t>
            </a:r>
            <a:endParaRPr/>
          </a:p>
        </p:txBody>
      </p:sp>
      <p:pic>
        <p:nvPicPr>
          <p:cNvPr id="232" name="Google Shape;232;g300d71dbc2f_1_18"/>
          <p:cNvPicPr preferRelativeResize="0"/>
          <p:nvPr/>
        </p:nvPicPr>
        <p:blipFill>
          <a:blip r:embed="rId3">
            <a:alphaModFix/>
          </a:blip>
          <a:stretch>
            <a:fillRect/>
          </a:stretch>
        </p:blipFill>
        <p:spPr>
          <a:xfrm>
            <a:off x="260800" y="1615450"/>
            <a:ext cx="4705350" cy="2325925"/>
          </a:xfrm>
          <a:prstGeom prst="rect">
            <a:avLst/>
          </a:prstGeom>
          <a:noFill/>
          <a:ln>
            <a:noFill/>
          </a:ln>
        </p:spPr>
      </p:pic>
      <p:pic>
        <p:nvPicPr>
          <p:cNvPr id="233" name="Google Shape;233;g300d71dbc2f_1_18"/>
          <p:cNvPicPr preferRelativeResize="0"/>
          <p:nvPr/>
        </p:nvPicPr>
        <p:blipFill>
          <a:blip r:embed="rId4">
            <a:alphaModFix/>
          </a:blip>
          <a:stretch>
            <a:fillRect/>
          </a:stretch>
        </p:blipFill>
        <p:spPr>
          <a:xfrm>
            <a:off x="152400" y="4093775"/>
            <a:ext cx="8798050" cy="2611825"/>
          </a:xfrm>
          <a:prstGeom prst="rect">
            <a:avLst/>
          </a:prstGeom>
          <a:noFill/>
          <a:ln>
            <a:noFill/>
          </a:ln>
        </p:spPr>
      </p:pic>
      <p:pic>
        <p:nvPicPr>
          <p:cNvPr id="234" name="Google Shape;234;g300d71dbc2f_1_18"/>
          <p:cNvPicPr preferRelativeResize="0"/>
          <p:nvPr/>
        </p:nvPicPr>
        <p:blipFill>
          <a:blip r:embed="rId5">
            <a:alphaModFix/>
          </a:blip>
          <a:stretch>
            <a:fillRect/>
          </a:stretch>
        </p:blipFill>
        <p:spPr>
          <a:xfrm>
            <a:off x="4966150" y="1615450"/>
            <a:ext cx="6867849" cy="2365350"/>
          </a:xfrm>
          <a:prstGeom prst="rect">
            <a:avLst/>
          </a:prstGeom>
          <a:noFill/>
          <a:ln>
            <a:noFill/>
          </a:ln>
        </p:spPr>
      </p:pic>
      <p:sp>
        <p:nvSpPr>
          <p:cNvPr id="235" name="Google Shape;235;g300d71dbc2f_1_18"/>
          <p:cNvSpPr txBox="1"/>
          <p:nvPr/>
        </p:nvSpPr>
        <p:spPr>
          <a:xfrm>
            <a:off x="10591225" y="6305400"/>
            <a:ext cx="225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MX" sz="1400" b="0" i="0" u="none" strike="noStrike" cap="none" dirty="0">
                <a:solidFill>
                  <a:schemeClr val="dk1"/>
                </a:solidFill>
                <a:uFill>
                  <a:noFill/>
                </a:uFill>
                <a:latin typeface="Calibri"/>
                <a:ea typeface="Calibri"/>
                <a:cs typeface="Calibri"/>
                <a:sym typeface="Calibri"/>
                <a:hlinkClick r:id="rId6" action="ppaction://hlinkfile">
                  <a:extLst>
                    <a:ext uri="{A12FA001-AC4F-418D-AE19-62706E023703}">
                      <ahyp:hlinkClr xmlns:ahyp="http://schemas.microsoft.com/office/drawing/2018/hyperlinkcolor" val="tx"/>
                    </a:ext>
                  </a:extLst>
                </a:hlinkClick>
              </a:rPr>
              <a:t>ver documento</a:t>
            </a:r>
            <a:endParaRPr sz="14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g3023c39af68_0_9"/>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Comparación de precios  </a:t>
            </a:r>
            <a:endParaRPr/>
          </a:p>
        </p:txBody>
      </p:sp>
      <p:sp>
        <p:nvSpPr>
          <p:cNvPr id="241" name="Google Shape;241;g3023c39af68_0_9"/>
          <p:cNvSpPr txBox="1"/>
          <p:nvPr/>
        </p:nvSpPr>
        <p:spPr>
          <a:xfrm>
            <a:off x="10591225" y="6305400"/>
            <a:ext cx="225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MX" sz="1400" b="0" i="0" u="none" strike="noStrike" cap="none" dirty="0">
                <a:solidFill>
                  <a:schemeClr val="dk1"/>
                </a:solidFill>
                <a:uFill>
                  <a:noFill/>
                </a:uFill>
                <a:latin typeface="Calibri"/>
                <a:ea typeface="Calibri"/>
                <a:cs typeface="Calibri"/>
                <a:sym typeface="Calibri"/>
                <a:hlinkClick r:id="rId3" action="ppaction://hlinkfile">
                  <a:extLst>
                    <a:ext uri="{A12FA001-AC4F-418D-AE19-62706E023703}">
                      <ahyp:hlinkClr xmlns:ahyp="http://schemas.microsoft.com/office/drawing/2018/hyperlinkcolor" val="tx"/>
                    </a:ext>
                  </a:extLst>
                </a:hlinkClick>
              </a:rPr>
              <a:t>ver documento</a:t>
            </a:r>
            <a:endParaRPr sz="1400" b="0" i="0" u="none" strike="noStrike" cap="none" dirty="0">
              <a:solidFill>
                <a:schemeClr val="dk1"/>
              </a:solidFill>
              <a:latin typeface="Calibri"/>
              <a:ea typeface="Calibri"/>
              <a:cs typeface="Calibri"/>
              <a:sym typeface="Calibri"/>
            </a:endParaRPr>
          </a:p>
        </p:txBody>
      </p:sp>
      <p:pic>
        <p:nvPicPr>
          <p:cNvPr id="242" name="Google Shape;242;g3023c39af68_0_9"/>
          <p:cNvPicPr preferRelativeResize="0"/>
          <p:nvPr/>
        </p:nvPicPr>
        <p:blipFill>
          <a:blip r:embed="rId4">
            <a:alphaModFix/>
          </a:blip>
          <a:stretch>
            <a:fillRect/>
          </a:stretch>
        </p:blipFill>
        <p:spPr>
          <a:xfrm>
            <a:off x="212350" y="1636675"/>
            <a:ext cx="6139649" cy="4747025"/>
          </a:xfrm>
          <a:prstGeom prst="rect">
            <a:avLst/>
          </a:prstGeom>
          <a:noFill/>
          <a:ln>
            <a:noFill/>
          </a:ln>
        </p:spPr>
      </p:pic>
      <p:pic>
        <p:nvPicPr>
          <p:cNvPr id="243" name="Google Shape;243;g3023c39af68_0_9"/>
          <p:cNvPicPr preferRelativeResize="0"/>
          <p:nvPr/>
        </p:nvPicPr>
        <p:blipFill>
          <a:blip r:embed="rId5">
            <a:alphaModFix/>
          </a:blip>
          <a:stretch>
            <a:fillRect/>
          </a:stretch>
        </p:blipFill>
        <p:spPr>
          <a:xfrm>
            <a:off x="6470150" y="1636675"/>
            <a:ext cx="5535201" cy="3856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g3023c39af68_0_0"/>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Control de versiones  </a:t>
            </a:r>
            <a:endParaRPr/>
          </a:p>
        </p:txBody>
      </p:sp>
      <p:sp>
        <p:nvSpPr>
          <p:cNvPr id="249" name="Google Shape;249;g3023c39af68_0_0"/>
          <p:cNvSpPr txBox="1"/>
          <p:nvPr/>
        </p:nvSpPr>
        <p:spPr>
          <a:xfrm>
            <a:off x="11067000" y="6365326"/>
            <a:ext cx="22500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MX" sz="1400" b="0" i="0" u="none" strike="noStrike" cap="none" dirty="0">
                <a:solidFill>
                  <a:schemeClr val="dk1"/>
                </a:solidFill>
                <a:uFill>
                  <a:noFill/>
                </a:uFill>
                <a:latin typeface="Calibri"/>
                <a:ea typeface="Calibri"/>
                <a:cs typeface="Calibri"/>
                <a:sym typeface="Calibri"/>
                <a:hlinkClick r:id="rId3"/>
              </a:rPr>
              <a:t>ver </a:t>
            </a:r>
            <a:r>
              <a:rPr lang="es-MX" dirty="0">
                <a:solidFill>
                  <a:schemeClr val="dk1"/>
                </a:solidFill>
                <a:latin typeface="Calibri"/>
                <a:ea typeface="Calibri"/>
                <a:cs typeface="Calibri"/>
                <a:sym typeface="Calibri"/>
                <a:hlinkClick r:id="rId3"/>
              </a:rPr>
              <a:t>Githap</a:t>
            </a:r>
            <a:endParaRPr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dirty="0">
              <a:solidFill>
                <a:schemeClr val="dk1"/>
              </a:solidFill>
              <a:latin typeface="Calibri"/>
              <a:ea typeface="Calibri"/>
              <a:cs typeface="Calibri"/>
              <a:sym typeface="Calibri"/>
            </a:endParaRPr>
          </a:p>
        </p:txBody>
      </p:sp>
      <p:pic>
        <p:nvPicPr>
          <p:cNvPr id="250" name="Google Shape;250;g3023c39af68_0_0"/>
          <p:cNvPicPr preferRelativeResize="0"/>
          <p:nvPr/>
        </p:nvPicPr>
        <p:blipFill>
          <a:blip r:embed="rId4">
            <a:alphaModFix/>
          </a:blip>
          <a:stretch>
            <a:fillRect/>
          </a:stretch>
        </p:blipFill>
        <p:spPr>
          <a:xfrm>
            <a:off x="219304" y="3537428"/>
            <a:ext cx="8076075" cy="2989822"/>
          </a:xfrm>
          <a:prstGeom prst="rect">
            <a:avLst/>
          </a:prstGeom>
          <a:noFill/>
          <a:ln>
            <a:noFill/>
          </a:ln>
        </p:spPr>
      </p:pic>
      <p:pic>
        <p:nvPicPr>
          <p:cNvPr id="3" name="Imagen 2">
            <a:extLst>
              <a:ext uri="{FF2B5EF4-FFF2-40B4-BE49-F238E27FC236}">
                <a16:creationId xmlns:a16="http://schemas.microsoft.com/office/drawing/2014/main" id="{E8439C20-758B-5751-3766-8ABD942D84D4}"/>
              </a:ext>
            </a:extLst>
          </p:cNvPr>
          <p:cNvPicPr>
            <a:picLocks noChangeAspect="1"/>
          </p:cNvPicPr>
          <p:nvPr/>
        </p:nvPicPr>
        <p:blipFill>
          <a:blip r:embed="rId5"/>
          <a:stretch>
            <a:fillRect/>
          </a:stretch>
        </p:blipFill>
        <p:spPr>
          <a:xfrm>
            <a:off x="160907" y="1570222"/>
            <a:ext cx="8192871" cy="1858778"/>
          </a:xfrm>
          <a:prstGeom prst="rect">
            <a:avLst/>
          </a:prstGeom>
        </p:spPr>
      </p:pic>
      <p:pic>
        <p:nvPicPr>
          <p:cNvPr id="5" name="Imagen 4">
            <a:extLst>
              <a:ext uri="{FF2B5EF4-FFF2-40B4-BE49-F238E27FC236}">
                <a16:creationId xmlns:a16="http://schemas.microsoft.com/office/drawing/2014/main" id="{02BAA035-E8BF-AB87-824E-655AC699F795}"/>
              </a:ext>
            </a:extLst>
          </p:cNvPr>
          <p:cNvPicPr>
            <a:picLocks noChangeAspect="1"/>
          </p:cNvPicPr>
          <p:nvPr/>
        </p:nvPicPr>
        <p:blipFill>
          <a:blip r:embed="rId6"/>
          <a:stretch>
            <a:fillRect/>
          </a:stretch>
        </p:blipFill>
        <p:spPr>
          <a:xfrm>
            <a:off x="8535821" y="1746261"/>
            <a:ext cx="3495272" cy="278058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14" descr="Imagen que contiene Interfaz de usuario gráfica&#10;&#10;Descripción generada automáticamente"/>
          <p:cNvPicPr preferRelativeResize="0"/>
          <p:nvPr/>
        </p:nvPicPr>
        <p:blipFill rotWithShape="1">
          <a:blip r:embed="rId3">
            <a:alphaModFix/>
          </a:blip>
          <a:srcRect/>
          <a:stretch/>
        </p:blipFill>
        <p:spPr>
          <a:xfrm>
            <a:off x="0" y="0"/>
            <a:ext cx="12192000" cy="68580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Integrantes</a:t>
            </a:r>
            <a:endParaRPr/>
          </a:p>
        </p:txBody>
      </p:sp>
      <p:sp>
        <p:nvSpPr>
          <p:cNvPr id="107" name="Google Shape;107;p2"/>
          <p:cNvSpPr txBox="1"/>
          <p:nvPr/>
        </p:nvSpPr>
        <p:spPr>
          <a:xfrm>
            <a:off x="4998126" y="2968556"/>
            <a:ext cx="5805900" cy="9234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a:buChar char="•"/>
            </a:pPr>
            <a:r>
              <a:rPr lang="es-MX" sz="1800" b="0" i="0" u="none" strike="noStrike" cap="none">
                <a:solidFill>
                  <a:schemeClr val="dk1"/>
                </a:solidFill>
                <a:latin typeface="Calibri"/>
                <a:ea typeface="Calibri"/>
                <a:cs typeface="Calibri"/>
                <a:sym typeface="Calibri"/>
              </a:rPr>
              <a:t>Johan Sneider Madrigal Tique</a:t>
            </a:r>
            <a:endParaRPr sz="18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Arial"/>
              <a:buChar char="•"/>
            </a:pPr>
            <a:r>
              <a:rPr lang="es-MX" sz="1800" b="0" i="0" u="none" strike="noStrike" cap="none">
                <a:solidFill>
                  <a:schemeClr val="dk1"/>
                </a:solidFill>
                <a:latin typeface="Calibri"/>
                <a:ea typeface="Calibri"/>
                <a:cs typeface="Calibri"/>
                <a:sym typeface="Calibri"/>
              </a:rPr>
              <a:t>David Santiago Moralez Pachón</a:t>
            </a:r>
            <a:endParaRPr sz="18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Arial"/>
              <a:buChar char="•"/>
            </a:pPr>
            <a:r>
              <a:rPr lang="es-MX" sz="1800" b="0" i="0" u="none" strike="noStrike" cap="none">
                <a:solidFill>
                  <a:schemeClr val="dk1"/>
                </a:solidFill>
                <a:latin typeface="Calibri"/>
                <a:ea typeface="Calibri"/>
                <a:cs typeface="Calibri"/>
                <a:sym typeface="Calibri"/>
              </a:rPr>
              <a:t>María Alejandra Villazón </a:t>
            </a:r>
            <a:endParaRPr sz="1800" b="0" i="0" u="none" strike="noStrike" cap="none">
              <a:solidFill>
                <a:srgbClr val="000000"/>
              </a:solidFill>
              <a:latin typeface="Arial"/>
              <a:ea typeface="Arial"/>
              <a:cs typeface="Arial"/>
              <a:sym typeface="Arial"/>
            </a:endParaRPr>
          </a:p>
        </p:txBody>
      </p:sp>
      <p:sp>
        <p:nvSpPr>
          <p:cNvPr id="108" name="Google Shape;108;p2" descr="弊社、取り扱い商品の条件 | 【美容ディーラー】 ビューティベンダー株式会社"/>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09" name="Google Shape;109;p2"/>
          <p:cNvPicPr preferRelativeResize="0"/>
          <p:nvPr/>
        </p:nvPicPr>
        <p:blipFill rotWithShape="1">
          <a:blip r:embed="rId3">
            <a:alphaModFix/>
          </a:blip>
          <a:srcRect/>
          <a:stretch/>
        </p:blipFill>
        <p:spPr>
          <a:xfrm>
            <a:off x="571644" y="2340091"/>
            <a:ext cx="4071377" cy="350539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3"/>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Formulación del Proyecto </a:t>
            </a:r>
            <a:endParaRPr/>
          </a:p>
        </p:txBody>
      </p:sp>
      <p:sp>
        <p:nvSpPr>
          <p:cNvPr id="115" name="Google Shape;115;p3"/>
          <p:cNvSpPr txBox="1"/>
          <p:nvPr/>
        </p:nvSpPr>
        <p:spPr>
          <a:xfrm>
            <a:off x="7376088" y="2782710"/>
            <a:ext cx="2648057"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s-MX" sz="3600" b="0" i="0" u="none" strike="noStrike" cap="none">
                <a:solidFill>
                  <a:schemeClr val="dk1"/>
                </a:solidFill>
                <a:latin typeface="Calibri"/>
                <a:ea typeface="Calibri"/>
                <a:cs typeface="Calibri"/>
                <a:sym typeface="Calibri"/>
              </a:rPr>
              <a:t>EduMultiPro</a:t>
            </a:r>
            <a:endParaRPr sz="1400" b="0" i="0" u="none" strike="noStrike" cap="none">
              <a:solidFill>
                <a:srgbClr val="000000"/>
              </a:solidFill>
              <a:latin typeface="Arial"/>
              <a:ea typeface="Arial"/>
              <a:cs typeface="Arial"/>
              <a:sym typeface="Arial"/>
            </a:endParaRPr>
          </a:p>
        </p:txBody>
      </p:sp>
      <p:cxnSp>
        <p:nvCxnSpPr>
          <p:cNvPr id="116" name="Google Shape;116;p3"/>
          <p:cNvCxnSpPr/>
          <p:nvPr/>
        </p:nvCxnSpPr>
        <p:spPr>
          <a:xfrm>
            <a:off x="5736000" y="3802198"/>
            <a:ext cx="720000" cy="0"/>
          </a:xfrm>
          <a:prstGeom prst="straightConnector1">
            <a:avLst/>
          </a:prstGeom>
          <a:noFill/>
          <a:ln w="50800" cap="flat" cmpd="sng">
            <a:solidFill>
              <a:schemeClr val="accent6"/>
            </a:solidFill>
            <a:prstDash val="solid"/>
            <a:miter lim="800000"/>
            <a:headEnd type="none" w="sm" len="sm"/>
            <a:tailEnd type="none" w="sm" len="sm"/>
          </a:ln>
        </p:spPr>
      </p:cxnSp>
      <p:sp>
        <p:nvSpPr>
          <p:cNvPr id="117" name="Google Shape;117;p3"/>
          <p:cNvSpPr txBox="1"/>
          <p:nvPr/>
        </p:nvSpPr>
        <p:spPr>
          <a:xfrm>
            <a:off x="5652117" y="3969098"/>
            <a:ext cx="6096000" cy="160039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s-MX" sz="1400" b="0" i="0" u="none" strike="noStrike" cap="none">
                <a:solidFill>
                  <a:srgbClr val="000000"/>
                </a:solidFill>
                <a:latin typeface="Arial"/>
                <a:ea typeface="Arial"/>
                <a:cs typeface="Arial"/>
                <a:sym typeface="Arial"/>
              </a:rPr>
              <a:t>plataforma digital de multi herramientas ofrece un portal que se centra en</a:t>
            </a:r>
            <a:endParaRPr/>
          </a:p>
          <a:p>
            <a:pPr marL="0" marR="0" lvl="0" indent="0" algn="just" rtl="0">
              <a:lnSpc>
                <a:spcPct val="100000"/>
              </a:lnSpc>
              <a:spcBef>
                <a:spcPts val="0"/>
              </a:spcBef>
              <a:spcAft>
                <a:spcPts val="0"/>
              </a:spcAft>
              <a:buClr>
                <a:srgbClr val="000000"/>
              </a:buClr>
              <a:buSzPts val="1800"/>
              <a:buFont typeface="Arial"/>
              <a:buNone/>
            </a:pPr>
            <a:r>
              <a:rPr lang="es-MX" sz="1400" b="0" i="0" u="none" strike="noStrike" cap="none">
                <a:solidFill>
                  <a:srgbClr val="000000"/>
                </a:solidFill>
                <a:latin typeface="Arial"/>
                <a:ea typeface="Arial"/>
                <a:cs typeface="Arial"/>
                <a:sym typeface="Arial"/>
              </a:rPr>
              <a:t>un punto de acceso único para estudiantes, docentes y administradores, donde podrán encontrar toda la información relevante del colegio de manera rápida y sencilla. Desde novedades institucionales hasta horarios de clases, tareas y trabajos asignados, todo está disponible en un solo lugar, facilitando la organización y la accesibilidad de la información educativa.</a:t>
            </a:r>
            <a:endParaRPr sz="1400" b="0" i="0" u="none" strike="noStrike" cap="none">
              <a:solidFill>
                <a:srgbClr val="000000"/>
              </a:solidFill>
              <a:latin typeface="Arial"/>
              <a:ea typeface="Arial"/>
              <a:cs typeface="Arial"/>
              <a:sym typeface="Arial"/>
            </a:endParaRPr>
          </a:p>
        </p:txBody>
      </p:sp>
      <p:pic>
        <p:nvPicPr>
          <p:cNvPr id="118" name="Google Shape;118;p3"/>
          <p:cNvPicPr preferRelativeResize="0"/>
          <p:nvPr/>
        </p:nvPicPr>
        <p:blipFill rotWithShape="1">
          <a:blip r:embed="rId3">
            <a:alphaModFix/>
          </a:blip>
          <a:srcRect/>
          <a:stretch/>
        </p:blipFill>
        <p:spPr>
          <a:xfrm>
            <a:off x="812068" y="2227476"/>
            <a:ext cx="3774283" cy="3483245"/>
          </a:xfrm>
          <a:prstGeom prst="roundRect">
            <a:avLst>
              <a:gd name="adj" fmla="val 8594"/>
            </a:avLst>
          </a:prstGeom>
          <a:solidFill>
            <a:srgbClr val="ECECEC"/>
          </a:solidFill>
          <a:ln>
            <a:noFill/>
          </a:ln>
          <a:effectLst>
            <a:reflection stA="38000" endPos="28000" dist="5000" dir="5400000" sy="-100000" algn="bl" rotWithShape="0"/>
          </a:effectLst>
        </p:spPr>
      </p:pic>
      <p:sp>
        <p:nvSpPr>
          <p:cNvPr id="2" name="CuadroTexto 1">
            <a:extLst>
              <a:ext uri="{FF2B5EF4-FFF2-40B4-BE49-F238E27FC236}">
                <a16:creationId xmlns:a16="http://schemas.microsoft.com/office/drawing/2014/main" id="{5C5E9169-5434-7D9D-97CB-A1416E9F18D5}"/>
              </a:ext>
            </a:extLst>
          </p:cNvPr>
          <p:cNvSpPr txBox="1"/>
          <p:nvPr/>
        </p:nvSpPr>
        <p:spPr>
          <a:xfrm>
            <a:off x="10555111" y="6219473"/>
            <a:ext cx="1452650" cy="307777"/>
          </a:xfrm>
          <a:prstGeom prst="rect">
            <a:avLst/>
          </a:prstGeom>
          <a:noFill/>
        </p:spPr>
        <p:txBody>
          <a:bodyPr wrap="square" rtlCol="0">
            <a:spAutoFit/>
          </a:bodyPr>
          <a:lstStyle/>
          <a:p>
            <a:r>
              <a:rPr lang="es-ES" dirty="0">
                <a:hlinkClick r:id="rId4" action="ppaction://hlinkfile"/>
              </a:rPr>
              <a:t>Ver Documento</a:t>
            </a:r>
            <a:endParaRPr lang="es-CO"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4"/>
          <p:cNvPicPr preferRelativeResize="0"/>
          <p:nvPr/>
        </p:nvPicPr>
        <p:blipFill rotWithShape="1">
          <a:blip r:embed="rId3">
            <a:alphaModFix/>
          </a:blip>
          <a:srcRect/>
          <a:stretch/>
        </p:blipFill>
        <p:spPr>
          <a:xfrm>
            <a:off x="6208806" y="2167260"/>
            <a:ext cx="5848927" cy="3571044"/>
          </a:xfrm>
          <a:prstGeom prst="rect">
            <a:avLst/>
          </a:prstGeom>
          <a:noFill/>
          <a:ln>
            <a:noFill/>
          </a:ln>
        </p:spPr>
      </p:pic>
      <p:sp>
        <p:nvSpPr>
          <p:cNvPr id="124" name="Google Shape;124;p4"/>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b="0" i="0" u="none" strike="noStrike" cap="none">
                <a:solidFill>
                  <a:srgbClr val="38AA00"/>
                </a:solidFill>
                <a:latin typeface="Work Sans Light"/>
                <a:ea typeface="Work Sans Light"/>
                <a:cs typeface="Work Sans Light"/>
                <a:sym typeface="Work Sans Light"/>
              </a:rPr>
              <a:t>Objetivo General</a:t>
            </a:r>
            <a:endParaRPr sz="1800" b="0" i="0" u="none" strike="noStrike" cap="none">
              <a:solidFill>
                <a:schemeClr val="dk1"/>
              </a:solidFill>
              <a:latin typeface="Calibri"/>
              <a:ea typeface="Calibri"/>
              <a:cs typeface="Calibri"/>
              <a:sym typeface="Calibri"/>
            </a:endParaRPr>
          </a:p>
        </p:txBody>
      </p:sp>
      <p:cxnSp>
        <p:nvCxnSpPr>
          <p:cNvPr id="125" name="Google Shape;125;p4"/>
          <p:cNvCxnSpPr>
            <a:stCxn id="124" idx="1"/>
          </p:cNvCxnSpPr>
          <p:nvPr/>
        </p:nvCxnSpPr>
        <p:spPr>
          <a:xfrm rot="10800000" flipH="1">
            <a:off x="950054" y="1094432"/>
            <a:ext cx="5042400" cy="48000"/>
          </a:xfrm>
          <a:prstGeom prst="straightConnector1">
            <a:avLst/>
          </a:prstGeom>
          <a:noFill/>
          <a:ln w="50800" cap="flat" cmpd="sng">
            <a:solidFill>
              <a:schemeClr val="accent6"/>
            </a:solidFill>
            <a:prstDash val="solid"/>
            <a:miter lim="800000"/>
            <a:headEnd type="none" w="sm" len="sm"/>
            <a:tailEnd type="none" w="sm" len="sm"/>
          </a:ln>
        </p:spPr>
      </p:cxnSp>
      <p:sp>
        <p:nvSpPr>
          <p:cNvPr id="126" name="Google Shape;126;p4"/>
          <p:cNvSpPr txBox="1"/>
          <p:nvPr/>
        </p:nvSpPr>
        <p:spPr>
          <a:xfrm>
            <a:off x="1200296" y="2890968"/>
            <a:ext cx="4782900" cy="2123628"/>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s-MX" sz="1800" b="0" i="0" u="none" strike="noStrike" cap="none">
                <a:solidFill>
                  <a:srgbClr val="000000"/>
                </a:solidFill>
                <a:latin typeface="Arial"/>
                <a:ea typeface="Arial"/>
                <a:cs typeface="Arial"/>
                <a:sym typeface="Arial"/>
              </a:rPr>
              <a:t>implementar una plataforma digital integral que centralice y optimice la gestión académica y administrativa en instituciones educativas con múltiples herramientas esenciales para docentes y estudiantes, facilitando la comunicación, la organización y el acceso a la información educativa .</a:t>
            </a:r>
            <a:endParaRPr/>
          </a:p>
        </p:txBody>
      </p:sp>
      <p:sp>
        <p:nvSpPr>
          <p:cNvPr id="3" name="CuadroTexto 2">
            <a:extLst>
              <a:ext uri="{FF2B5EF4-FFF2-40B4-BE49-F238E27FC236}">
                <a16:creationId xmlns:a16="http://schemas.microsoft.com/office/drawing/2014/main" id="{08749920-AC5F-FDD8-1776-4C8F86E7F472}"/>
              </a:ext>
            </a:extLst>
          </p:cNvPr>
          <p:cNvSpPr txBox="1"/>
          <p:nvPr/>
        </p:nvSpPr>
        <p:spPr>
          <a:xfrm>
            <a:off x="10336392" y="6362083"/>
            <a:ext cx="1721341" cy="307777"/>
          </a:xfrm>
          <a:prstGeom prst="rect">
            <a:avLst/>
          </a:prstGeom>
          <a:noFill/>
        </p:spPr>
        <p:txBody>
          <a:bodyPr wrap="square">
            <a:spAutoFit/>
          </a:bodyPr>
          <a:lstStyle/>
          <a:p>
            <a:r>
              <a:rPr lang="es-ES" dirty="0">
                <a:hlinkClick r:id="rId4" action="ppaction://hlinkfile"/>
              </a:rPr>
              <a:t>Ver Documento</a:t>
            </a:r>
            <a:endParaRPr lang="es-CO"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b="0" i="0" u="none" strike="noStrike" cap="none">
                <a:solidFill>
                  <a:srgbClr val="38AA00"/>
                </a:solidFill>
                <a:latin typeface="Work Sans Light"/>
                <a:ea typeface="Work Sans Light"/>
                <a:cs typeface="Work Sans Light"/>
                <a:sym typeface="Work Sans Light"/>
              </a:rPr>
              <a:t>Objetivo Específicos</a:t>
            </a:r>
            <a:endParaRPr sz="1800" b="0" i="0" u="none" strike="noStrike" cap="none">
              <a:solidFill>
                <a:schemeClr val="dk1"/>
              </a:solidFill>
              <a:latin typeface="Calibri"/>
              <a:ea typeface="Calibri"/>
              <a:cs typeface="Calibri"/>
              <a:sym typeface="Calibri"/>
            </a:endParaRPr>
          </a:p>
        </p:txBody>
      </p:sp>
      <p:cxnSp>
        <p:nvCxnSpPr>
          <p:cNvPr id="132" name="Google Shape;132;p5"/>
          <p:cNvCxnSpPr>
            <a:stCxn id="131" idx="1"/>
          </p:cNvCxnSpPr>
          <p:nvPr/>
        </p:nvCxnSpPr>
        <p:spPr>
          <a:xfrm rot="10800000" flipH="1">
            <a:off x="950054" y="1094432"/>
            <a:ext cx="5042400" cy="48000"/>
          </a:xfrm>
          <a:prstGeom prst="straightConnector1">
            <a:avLst/>
          </a:prstGeom>
          <a:noFill/>
          <a:ln w="50800" cap="flat" cmpd="sng">
            <a:solidFill>
              <a:schemeClr val="accent6"/>
            </a:solidFill>
            <a:prstDash val="solid"/>
            <a:miter lim="800000"/>
            <a:headEnd type="none" w="sm" len="sm"/>
            <a:tailEnd type="none" w="sm" len="sm"/>
          </a:ln>
        </p:spPr>
      </p:cxnSp>
      <p:sp>
        <p:nvSpPr>
          <p:cNvPr id="133" name="Google Shape;133;p5"/>
          <p:cNvSpPr txBox="1"/>
          <p:nvPr/>
        </p:nvSpPr>
        <p:spPr>
          <a:xfrm>
            <a:off x="324868" y="1837010"/>
            <a:ext cx="5547900" cy="5317500"/>
          </a:xfrm>
          <a:prstGeom prst="rect">
            <a:avLst/>
          </a:prstGeom>
          <a:noFill/>
          <a:ln>
            <a:noFill/>
          </a:ln>
        </p:spPr>
        <p:txBody>
          <a:bodyPr spcFirstLastPara="1" wrap="square" lIns="91425" tIns="91425" rIns="91425" bIns="91425" anchor="t" anchorCtr="0">
            <a:normAutofit/>
          </a:bodyPr>
          <a:lstStyle/>
          <a:p>
            <a:pPr marL="0" marR="0" lvl="0" indent="0" algn="just" rtl="0">
              <a:lnSpc>
                <a:spcPct val="87916"/>
              </a:lnSpc>
              <a:spcBef>
                <a:spcPts val="0"/>
              </a:spcBef>
              <a:spcAft>
                <a:spcPts val="0"/>
              </a:spcAft>
              <a:buClr>
                <a:srgbClr val="000000"/>
              </a:buClr>
              <a:buSzPts val="275"/>
              <a:buFont typeface="Arial"/>
              <a:buNone/>
            </a:pPr>
            <a:r>
              <a:rPr lang="es-MX" sz="1614" b="0" i="0" u="none" strike="noStrike" cap="none">
                <a:solidFill>
                  <a:schemeClr val="dk1"/>
                </a:solidFill>
                <a:latin typeface="Arial"/>
                <a:ea typeface="Arial"/>
                <a:cs typeface="Arial"/>
                <a:sym typeface="Arial"/>
              </a:rPr>
              <a:t>-Diseñar un portal educativo donde se publique todo tipo de noticias relevantes de la institución.</a:t>
            </a:r>
            <a:endParaRPr/>
          </a:p>
          <a:p>
            <a:pPr marL="0" marR="0" lvl="0" indent="0" algn="just" rtl="0">
              <a:lnSpc>
                <a:spcPct val="87916"/>
              </a:lnSpc>
              <a:spcBef>
                <a:spcPts val="0"/>
              </a:spcBef>
              <a:spcAft>
                <a:spcPts val="0"/>
              </a:spcAft>
              <a:buClr>
                <a:srgbClr val="000000"/>
              </a:buClr>
              <a:buSzPts val="275"/>
              <a:buFont typeface="Arial"/>
              <a:buNone/>
            </a:pPr>
            <a:endParaRPr sz="1614" b="0" i="0" u="none" strike="noStrike" cap="none">
              <a:solidFill>
                <a:schemeClr val="dk1"/>
              </a:solidFill>
              <a:latin typeface="Arial"/>
              <a:ea typeface="Arial"/>
              <a:cs typeface="Arial"/>
              <a:sym typeface="Arial"/>
            </a:endParaRPr>
          </a:p>
          <a:p>
            <a:pPr marL="0" marR="0" lvl="0" indent="0" algn="just" rtl="0">
              <a:lnSpc>
                <a:spcPct val="87916"/>
              </a:lnSpc>
              <a:spcBef>
                <a:spcPts val="0"/>
              </a:spcBef>
              <a:spcAft>
                <a:spcPts val="0"/>
              </a:spcAft>
              <a:buClr>
                <a:srgbClr val="000000"/>
              </a:buClr>
              <a:buSzPts val="275"/>
              <a:buFont typeface="Arial"/>
              <a:buNone/>
            </a:pPr>
            <a:r>
              <a:rPr lang="es-MX" sz="1614" b="0" i="0" u="none" strike="noStrike" cap="none">
                <a:solidFill>
                  <a:schemeClr val="dk1"/>
                </a:solidFill>
                <a:latin typeface="Arial"/>
                <a:ea typeface="Arial"/>
                <a:cs typeface="Arial"/>
                <a:sym typeface="Arial"/>
              </a:rPr>
              <a:t>-Centralizar la administración de cursos, horarios, materias, boletines y planillas para mejorar la eficiencia en la organización educativa.</a:t>
            </a:r>
            <a:endParaRPr/>
          </a:p>
          <a:p>
            <a:pPr marL="0" marR="0" lvl="0" indent="0" algn="just" rtl="0">
              <a:lnSpc>
                <a:spcPct val="87916"/>
              </a:lnSpc>
              <a:spcBef>
                <a:spcPts val="0"/>
              </a:spcBef>
              <a:spcAft>
                <a:spcPts val="0"/>
              </a:spcAft>
              <a:buClr>
                <a:srgbClr val="000000"/>
              </a:buClr>
              <a:buSzPts val="275"/>
              <a:buFont typeface="Arial"/>
              <a:buNone/>
            </a:pPr>
            <a:endParaRPr sz="1614" b="0" i="0" u="none" strike="noStrike" cap="none">
              <a:solidFill>
                <a:schemeClr val="dk1"/>
              </a:solidFill>
              <a:latin typeface="Arial"/>
              <a:ea typeface="Arial"/>
              <a:cs typeface="Arial"/>
              <a:sym typeface="Arial"/>
            </a:endParaRPr>
          </a:p>
          <a:p>
            <a:pPr marL="0" marR="0" lvl="0" indent="0" algn="just" rtl="0">
              <a:lnSpc>
                <a:spcPct val="87916"/>
              </a:lnSpc>
              <a:spcBef>
                <a:spcPts val="0"/>
              </a:spcBef>
              <a:spcAft>
                <a:spcPts val="0"/>
              </a:spcAft>
              <a:buClr>
                <a:srgbClr val="000000"/>
              </a:buClr>
              <a:buSzPts val="275"/>
              <a:buFont typeface="Arial"/>
              <a:buNone/>
            </a:pPr>
            <a:r>
              <a:rPr lang="es-MX" sz="1614" b="0" i="0" u="none" strike="noStrike" cap="none">
                <a:solidFill>
                  <a:schemeClr val="dk1"/>
                </a:solidFill>
                <a:latin typeface="Arial"/>
                <a:ea typeface="Arial"/>
                <a:cs typeface="Arial"/>
                <a:sym typeface="Arial"/>
              </a:rPr>
              <a:t>-Implementar un área de asignación y entrega de trabajos.</a:t>
            </a:r>
            <a:endParaRPr/>
          </a:p>
          <a:p>
            <a:pPr marL="0" marR="0" lvl="0" indent="0" algn="just" rtl="0">
              <a:lnSpc>
                <a:spcPct val="87916"/>
              </a:lnSpc>
              <a:spcBef>
                <a:spcPts val="0"/>
              </a:spcBef>
              <a:spcAft>
                <a:spcPts val="0"/>
              </a:spcAft>
              <a:buClr>
                <a:srgbClr val="000000"/>
              </a:buClr>
              <a:buSzPts val="275"/>
              <a:buFont typeface="Arial"/>
              <a:buNone/>
            </a:pPr>
            <a:endParaRPr sz="1614" b="0" i="0" u="none" strike="noStrike" cap="none">
              <a:solidFill>
                <a:schemeClr val="dk1"/>
              </a:solidFill>
              <a:latin typeface="Arial"/>
              <a:ea typeface="Arial"/>
              <a:cs typeface="Arial"/>
              <a:sym typeface="Arial"/>
            </a:endParaRPr>
          </a:p>
          <a:p>
            <a:pPr marL="0" marR="0" lvl="0" indent="0" algn="just" rtl="0">
              <a:lnSpc>
                <a:spcPct val="87916"/>
              </a:lnSpc>
              <a:spcBef>
                <a:spcPts val="0"/>
              </a:spcBef>
              <a:spcAft>
                <a:spcPts val="0"/>
              </a:spcAft>
              <a:buNone/>
            </a:pPr>
            <a:r>
              <a:rPr lang="es-MX" sz="1614" b="0" i="0" u="none" strike="noStrike" cap="none">
                <a:solidFill>
                  <a:schemeClr val="dk1"/>
                </a:solidFill>
                <a:latin typeface="Arial"/>
                <a:ea typeface="Arial"/>
                <a:cs typeface="Arial"/>
                <a:sym typeface="Arial"/>
              </a:rPr>
              <a:t>-Ofrecer un espacio digital donde los estudiantes puedan consultar notas, tareas, y otros recursos académicos de manera ágil y accesible.</a:t>
            </a:r>
            <a:endParaRPr/>
          </a:p>
          <a:p>
            <a:pPr marL="285750" marR="0" lvl="0" indent="-268287" algn="just" rtl="0">
              <a:lnSpc>
                <a:spcPct val="87916"/>
              </a:lnSpc>
              <a:spcBef>
                <a:spcPts val="0"/>
              </a:spcBef>
              <a:spcAft>
                <a:spcPts val="0"/>
              </a:spcAft>
              <a:buClr>
                <a:srgbClr val="000000"/>
              </a:buClr>
              <a:buSzPts val="275"/>
              <a:buFont typeface="Arial"/>
              <a:buNone/>
            </a:pPr>
            <a:endParaRPr sz="1614" b="0" i="0" u="none" strike="noStrike" cap="none">
              <a:solidFill>
                <a:schemeClr val="dk1"/>
              </a:solidFill>
              <a:latin typeface="Arial"/>
              <a:ea typeface="Arial"/>
              <a:cs typeface="Arial"/>
              <a:sym typeface="Arial"/>
            </a:endParaRPr>
          </a:p>
          <a:p>
            <a:pPr marL="0" marR="0" lvl="0" indent="0" algn="just" rtl="0">
              <a:lnSpc>
                <a:spcPct val="87916"/>
              </a:lnSpc>
              <a:spcBef>
                <a:spcPts val="0"/>
              </a:spcBef>
              <a:spcAft>
                <a:spcPts val="0"/>
              </a:spcAft>
              <a:buClr>
                <a:srgbClr val="000000"/>
              </a:buClr>
              <a:buSzPts val="275"/>
              <a:buFont typeface="Arial"/>
              <a:buNone/>
            </a:pPr>
            <a:r>
              <a:rPr lang="es-MX" sz="1614" b="0" i="0" u="none" strike="noStrike" cap="none">
                <a:solidFill>
                  <a:schemeClr val="dk1"/>
                </a:solidFill>
                <a:latin typeface="Arial"/>
                <a:ea typeface="Arial"/>
                <a:cs typeface="Arial"/>
                <a:sym typeface="Arial"/>
              </a:rPr>
              <a:t>-Crear una plataforma digital de múltiples funciones con el fin de mejorar la calidad y la formación de los aprendices que pertenezcan al entorno educativo.</a:t>
            </a:r>
            <a:endParaRPr sz="350" b="0" i="0" u="none" strike="noStrike" cap="none">
              <a:solidFill>
                <a:schemeClr val="dk1"/>
              </a:solidFill>
              <a:latin typeface="Arial"/>
              <a:ea typeface="Arial"/>
              <a:cs typeface="Arial"/>
              <a:sym typeface="Arial"/>
            </a:endParaRPr>
          </a:p>
        </p:txBody>
      </p:sp>
      <p:pic>
        <p:nvPicPr>
          <p:cNvPr id="134" name="Google Shape;134;p5"/>
          <p:cNvPicPr preferRelativeResize="0"/>
          <p:nvPr/>
        </p:nvPicPr>
        <p:blipFill rotWithShape="1">
          <a:blip r:embed="rId3">
            <a:alphaModFix/>
          </a:blip>
          <a:srcRect/>
          <a:stretch/>
        </p:blipFill>
        <p:spPr>
          <a:xfrm>
            <a:off x="6730013" y="1376457"/>
            <a:ext cx="4118499" cy="4513460"/>
          </a:xfrm>
          <a:prstGeom prst="rect">
            <a:avLst/>
          </a:prstGeom>
          <a:noFill/>
          <a:ln>
            <a:noFill/>
          </a:ln>
        </p:spPr>
      </p:pic>
      <p:sp>
        <p:nvSpPr>
          <p:cNvPr id="3" name="CuadroTexto 2">
            <a:extLst>
              <a:ext uri="{FF2B5EF4-FFF2-40B4-BE49-F238E27FC236}">
                <a16:creationId xmlns:a16="http://schemas.microsoft.com/office/drawing/2014/main" id="{F2C66766-F648-95FD-918C-4638A9D44C6B}"/>
              </a:ext>
            </a:extLst>
          </p:cNvPr>
          <p:cNvSpPr txBox="1"/>
          <p:nvPr/>
        </p:nvSpPr>
        <p:spPr>
          <a:xfrm>
            <a:off x="10505453" y="6330202"/>
            <a:ext cx="1686547" cy="307777"/>
          </a:xfrm>
          <a:prstGeom prst="rect">
            <a:avLst/>
          </a:prstGeom>
          <a:noFill/>
        </p:spPr>
        <p:txBody>
          <a:bodyPr wrap="square">
            <a:spAutoFit/>
          </a:bodyPr>
          <a:lstStyle/>
          <a:p>
            <a:r>
              <a:rPr lang="es-ES" dirty="0">
                <a:hlinkClick r:id="rId4" action="ppaction://hlinkfile"/>
              </a:rPr>
              <a:t>Ver Documento</a:t>
            </a:r>
            <a:endParaRPr lang="es-CO"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b="0" i="0" u="none" strike="noStrike" cap="none">
                <a:solidFill>
                  <a:srgbClr val="38AA00"/>
                </a:solidFill>
                <a:latin typeface="Work Sans Light"/>
                <a:ea typeface="Work Sans Light"/>
                <a:cs typeface="Work Sans Light"/>
                <a:sym typeface="Work Sans Light"/>
              </a:rPr>
              <a:t>Planteamiento del Problema</a:t>
            </a:r>
            <a:endParaRPr sz="1800" b="0" i="0" u="none" strike="noStrike" cap="none">
              <a:solidFill>
                <a:schemeClr val="dk1"/>
              </a:solidFill>
              <a:latin typeface="Calibri"/>
              <a:ea typeface="Calibri"/>
              <a:cs typeface="Calibri"/>
              <a:sym typeface="Calibri"/>
            </a:endParaRPr>
          </a:p>
        </p:txBody>
      </p:sp>
      <p:cxnSp>
        <p:nvCxnSpPr>
          <p:cNvPr id="140" name="Google Shape;140;p6"/>
          <p:cNvCxnSpPr>
            <a:stCxn id="139" idx="1"/>
          </p:cNvCxnSpPr>
          <p:nvPr/>
        </p:nvCxnSpPr>
        <p:spPr>
          <a:xfrm rot="10800000" flipH="1">
            <a:off x="950054" y="1094432"/>
            <a:ext cx="5042400" cy="48000"/>
          </a:xfrm>
          <a:prstGeom prst="straightConnector1">
            <a:avLst/>
          </a:prstGeom>
          <a:noFill/>
          <a:ln w="50800" cap="flat" cmpd="sng">
            <a:solidFill>
              <a:schemeClr val="accent6"/>
            </a:solidFill>
            <a:prstDash val="solid"/>
            <a:miter lim="800000"/>
            <a:headEnd type="none" w="sm" len="sm"/>
            <a:tailEnd type="none" w="sm" len="sm"/>
          </a:ln>
        </p:spPr>
      </p:cxnSp>
      <p:sp>
        <p:nvSpPr>
          <p:cNvPr id="141" name="Google Shape;141;p6"/>
          <p:cNvSpPr txBox="1"/>
          <p:nvPr/>
        </p:nvSpPr>
        <p:spPr>
          <a:xfrm>
            <a:off x="597535" y="1544972"/>
            <a:ext cx="6895726" cy="4913559"/>
          </a:xfrm>
          <a:prstGeom prst="rect">
            <a:avLst/>
          </a:prstGeom>
          <a:noFill/>
          <a:ln>
            <a:noFill/>
          </a:ln>
        </p:spPr>
        <p:txBody>
          <a:bodyPr spcFirstLastPara="1" wrap="square" lIns="91425" tIns="91425" rIns="91425" bIns="91425" anchor="t" anchorCtr="0">
            <a:spAutoFit/>
          </a:bodyPr>
          <a:lstStyle/>
          <a:p>
            <a:pPr marL="0" marR="0" lvl="0" indent="0" algn="just" rtl="0">
              <a:lnSpc>
                <a:spcPct val="107916"/>
              </a:lnSpc>
              <a:spcBef>
                <a:spcPts val="0"/>
              </a:spcBef>
              <a:spcAft>
                <a:spcPts val="0"/>
              </a:spcAft>
              <a:buClr>
                <a:srgbClr val="000000"/>
              </a:buClr>
              <a:buSzPts val="1400"/>
              <a:buFont typeface="Arial"/>
              <a:buNone/>
            </a:pPr>
            <a:r>
              <a:rPr lang="es-MX" sz="1400" b="0" i="0" u="none" strike="noStrike" cap="none">
                <a:solidFill>
                  <a:schemeClr val="dk1"/>
                </a:solidFill>
                <a:latin typeface="Arial"/>
                <a:ea typeface="Arial"/>
                <a:cs typeface="Arial"/>
                <a:sym typeface="Arial"/>
              </a:rPr>
              <a:t>Los colegios privados se enfrentan a serios desafíos debido a la falta de una plataforma digital unificada que optimice la gestión escolar y la experiencia educativa de manera efectiva. La principal dificultad radica en la falta de comunicación fluida entre docentes, estudiantes y padres, lo que causa confusión sobre horarios, fechas de exámenes, tareas y eventos escolares importantes. Esto no solo afecta la organización interna de la institución, sino que también perjudica el rendimiento académico de los estudiantes al no contar con una planificación estructurada y eficiente.</a:t>
            </a:r>
            <a:endParaRPr/>
          </a:p>
          <a:p>
            <a:pPr marL="0" marR="0" lvl="0" indent="0" algn="just" rtl="0">
              <a:lnSpc>
                <a:spcPct val="107916"/>
              </a:lnSpc>
              <a:spcBef>
                <a:spcPts val="80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a:p>
            <a:pPr marL="0" marR="0" lvl="0" indent="0" algn="just" rtl="0">
              <a:lnSpc>
                <a:spcPct val="107916"/>
              </a:lnSpc>
              <a:spcBef>
                <a:spcPts val="800"/>
              </a:spcBef>
              <a:spcAft>
                <a:spcPts val="800"/>
              </a:spcAft>
              <a:buClr>
                <a:srgbClr val="000000"/>
              </a:buClr>
              <a:buSzPts val="1400"/>
              <a:buFont typeface="Arial"/>
              <a:buNone/>
            </a:pPr>
            <a:r>
              <a:rPr lang="es-MX" sz="1400" b="0" i="0" u="none" strike="noStrike" cap="none">
                <a:solidFill>
                  <a:schemeClr val="dk1"/>
                </a:solidFill>
                <a:latin typeface="Arial"/>
                <a:ea typeface="Arial"/>
                <a:cs typeface="Arial"/>
                <a:sym typeface="Arial"/>
              </a:rPr>
              <a:t>Además, la ausencia de una herramienta centralizada complica la gestión de asignaciones y retroalimentación, lo que dificulta el seguimiento del progreso individual de los estudiantes y la identificación de áreas de mejora. En situaciones de aprendizaje a distancia, la falta de una plataforma adecuada para clases virtuales agrava el problema, afectando la continuidad educativa. Aunque algunas instituciones intentan solucionar estos problemas mediante el uso de múltiples aplicaciones como Zoom, Meet, Teams, Classroom, y otras, esta estrategia fragmentada genera complicaciones adicionales, incluyendo problemas de integración, compatibilidad, y una mayor complejidad de uso, que aumentan la frustración tanto de estudiantes como de docentes.</a:t>
            </a:r>
            <a:endParaRPr sz="1400" b="0" i="0" u="none" strike="noStrike" cap="none">
              <a:solidFill>
                <a:srgbClr val="000000"/>
              </a:solidFill>
              <a:latin typeface="Arial"/>
              <a:ea typeface="Arial"/>
              <a:cs typeface="Arial"/>
              <a:sym typeface="Arial"/>
            </a:endParaRPr>
          </a:p>
        </p:txBody>
      </p:sp>
      <p:pic>
        <p:nvPicPr>
          <p:cNvPr id="142" name="Google Shape;142;p6"/>
          <p:cNvPicPr preferRelativeResize="0"/>
          <p:nvPr/>
        </p:nvPicPr>
        <p:blipFill rotWithShape="1">
          <a:blip r:embed="rId3">
            <a:alphaModFix/>
          </a:blip>
          <a:srcRect/>
          <a:stretch/>
        </p:blipFill>
        <p:spPr>
          <a:xfrm>
            <a:off x="7947655" y="1838745"/>
            <a:ext cx="3531401" cy="3818841"/>
          </a:xfrm>
          <a:prstGeom prst="rect">
            <a:avLst/>
          </a:prstGeom>
          <a:noFill/>
          <a:ln>
            <a:noFill/>
          </a:ln>
        </p:spPr>
      </p:pic>
      <p:sp>
        <p:nvSpPr>
          <p:cNvPr id="3" name="CuadroTexto 2">
            <a:extLst>
              <a:ext uri="{FF2B5EF4-FFF2-40B4-BE49-F238E27FC236}">
                <a16:creationId xmlns:a16="http://schemas.microsoft.com/office/drawing/2014/main" id="{CFA64758-064E-FC10-FD3A-E2A2C033E221}"/>
              </a:ext>
            </a:extLst>
          </p:cNvPr>
          <p:cNvSpPr txBox="1"/>
          <p:nvPr/>
        </p:nvSpPr>
        <p:spPr>
          <a:xfrm>
            <a:off x="10476089" y="6304642"/>
            <a:ext cx="1456267" cy="307777"/>
          </a:xfrm>
          <a:prstGeom prst="rect">
            <a:avLst/>
          </a:prstGeom>
          <a:noFill/>
        </p:spPr>
        <p:txBody>
          <a:bodyPr wrap="square">
            <a:spAutoFit/>
          </a:bodyPr>
          <a:lstStyle/>
          <a:p>
            <a:r>
              <a:rPr lang="es-ES" dirty="0">
                <a:hlinkClick r:id="rId4" action="ppaction://hlinkfile"/>
              </a:rPr>
              <a:t>Ver Documento</a:t>
            </a:r>
            <a:endParaRPr lang="es-CO"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7"/>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b="0" i="0" u="none" strike="noStrike" cap="none">
                <a:solidFill>
                  <a:srgbClr val="38AA00"/>
                </a:solidFill>
                <a:latin typeface="Work Sans Light"/>
                <a:ea typeface="Work Sans Light"/>
                <a:cs typeface="Work Sans Light"/>
                <a:sym typeface="Work Sans Light"/>
              </a:rPr>
              <a:t>Pregunta  Problema</a:t>
            </a:r>
            <a:endParaRPr sz="1800" b="0" i="0" u="none" strike="noStrike" cap="none">
              <a:solidFill>
                <a:schemeClr val="dk1"/>
              </a:solidFill>
              <a:latin typeface="Calibri"/>
              <a:ea typeface="Calibri"/>
              <a:cs typeface="Calibri"/>
              <a:sym typeface="Calibri"/>
            </a:endParaRPr>
          </a:p>
        </p:txBody>
      </p:sp>
      <p:cxnSp>
        <p:nvCxnSpPr>
          <p:cNvPr id="148" name="Google Shape;148;p7"/>
          <p:cNvCxnSpPr>
            <a:stCxn id="147" idx="1"/>
          </p:cNvCxnSpPr>
          <p:nvPr/>
        </p:nvCxnSpPr>
        <p:spPr>
          <a:xfrm rot="10800000" flipH="1">
            <a:off x="950054" y="1094432"/>
            <a:ext cx="5042400" cy="48000"/>
          </a:xfrm>
          <a:prstGeom prst="straightConnector1">
            <a:avLst/>
          </a:prstGeom>
          <a:noFill/>
          <a:ln w="50800" cap="flat" cmpd="sng">
            <a:solidFill>
              <a:schemeClr val="accent6"/>
            </a:solidFill>
            <a:prstDash val="solid"/>
            <a:miter lim="800000"/>
            <a:headEnd type="none" w="sm" len="sm"/>
            <a:tailEnd type="none" w="sm" len="sm"/>
          </a:ln>
        </p:spPr>
      </p:cxnSp>
      <p:sp>
        <p:nvSpPr>
          <p:cNvPr id="149" name="Google Shape;149;p7"/>
          <p:cNvSpPr txBox="1"/>
          <p:nvPr/>
        </p:nvSpPr>
        <p:spPr>
          <a:xfrm>
            <a:off x="1429550" y="3064425"/>
            <a:ext cx="5547900" cy="1783150"/>
          </a:xfrm>
          <a:prstGeom prst="rect">
            <a:avLst/>
          </a:prstGeom>
          <a:noFill/>
          <a:ln>
            <a:noFill/>
          </a:ln>
        </p:spPr>
        <p:txBody>
          <a:bodyPr spcFirstLastPara="1" wrap="square" lIns="91425" tIns="91425" rIns="91425" bIns="91425" anchor="t" anchorCtr="0">
            <a:spAutoFit/>
          </a:bodyPr>
          <a:lstStyle/>
          <a:p>
            <a:pPr marL="0" marR="0" lvl="0" indent="0" algn="just" rtl="0">
              <a:lnSpc>
                <a:spcPct val="107916"/>
              </a:lnSpc>
              <a:spcBef>
                <a:spcPts val="0"/>
              </a:spcBef>
              <a:spcAft>
                <a:spcPts val="800"/>
              </a:spcAft>
              <a:buClr>
                <a:srgbClr val="000000"/>
              </a:buClr>
              <a:buSzPts val="1800"/>
              <a:buFont typeface="Arial"/>
              <a:buNone/>
            </a:pPr>
            <a:r>
              <a:rPr lang="es-MX" sz="1800" b="0" i="0" u="none" strike="noStrike" cap="none">
                <a:solidFill>
                  <a:srgbClr val="000000"/>
                </a:solidFill>
                <a:latin typeface="Arial"/>
                <a:ea typeface="Arial"/>
                <a:cs typeface="Arial"/>
                <a:sym typeface="Arial"/>
              </a:rPr>
              <a:t>¿Cómo pueden los colegios integrar todas sus herramientas y procesos educativos en una sola plataforma digital para mejorar la comunicación, la organización, y el acceso a la información tanto para docentes como para estudiantes?</a:t>
            </a:r>
            <a:endParaRPr sz="1800" b="0" i="0" u="none" strike="noStrike" cap="none">
              <a:solidFill>
                <a:srgbClr val="000000"/>
              </a:solidFill>
              <a:latin typeface="Arial"/>
              <a:ea typeface="Arial"/>
              <a:cs typeface="Arial"/>
              <a:sym typeface="Arial"/>
            </a:endParaRPr>
          </a:p>
        </p:txBody>
      </p:sp>
      <p:pic>
        <p:nvPicPr>
          <p:cNvPr id="150" name="Google Shape;150;p7"/>
          <p:cNvPicPr preferRelativeResize="0"/>
          <p:nvPr/>
        </p:nvPicPr>
        <p:blipFill rotWithShape="1">
          <a:blip r:embed="rId3">
            <a:alphaModFix/>
          </a:blip>
          <a:srcRect/>
          <a:stretch/>
        </p:blipFill>
        <p:spPr>
          <a:xfrm>
            <a:off x="7803149" y="1657743"/>
            <a:ext cx="3542513" cy="3542513"/>
          </a:xfrm>
          <a:prstGeom prst="rect">
            <a:avLst/>
          </a:prstGeom>
          <a:noFill/>
          <a:ln>
            <a:noFill/>
          </a:ln>
        </p:spPr>
      </p:pic>
      <p:sp>
        <p:nvSpPr>
          <p:cNvPr id="3" name="CuadroTexto 2">
            <a:extLst>
              <a:ext uri="{FF2B5EF4-FFF2-40B4-BE49-F238E27FC236}">
                <a16:creationId xmlns:a16="http://schemas.microsoft.com/office/drawing/2014/main" id="{BC7C4374-640B-E992-061D-7B9640340070}"/>
              </a:ext>
            </a:extLst>
          </p:cNvPr>
          <p:cNvSpPr txBox="1"/>
          <p:nvPr/>
        </p:nvSpPr>
        <p:spPr>
          <a:xfrm>
            <a:off x="10397067" y="6288348"/>
            <a:ext cx="1591733" cy="307777"/>
          </a:xfrm>
          <a:prstGeom prst="rect">
            <a:avLst/>
          </a:prstGeom>
          <a:noFill/>
        </p:spPr>
        <p:txBody>
          <a:bodyPr wrap="square">
            <a:spAutoFit/>
          </a:bodyPr>
          <a:lstStyle/>
          <a:p>
            <a:r>
              <a:rPr lang="es-ES" dirty="0">
                <a:hlinkClick r:id="rId4" action="ppaction://hlinkfile"/>
              </a:rPr>
              <a:t>Ver Documento</a:t>
            </a:r>
            <a:endParaRPr lang="es-CO"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8"/>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b="0" i="0" u="none" strike="noStrike" cap="none">
                <a:solidFill>
                  <a:srgbClr val="38AA00"/>
                </a:solidFill>
                <a:latin typeface="Work Sans Light"/>
                <a:ea typeface="Work Sans Light"/>
                <a:cs typeface="Work Sans Light"/>
                <a:sym typeface="Work Sans Light"/>
              </a:rPr>
              <a:t>Alcance </a:t>
            </a:r>
            <a:endParaRPr sz="1800" b="0" i="0" u="none" strike="noStrike" cap="none">
              <a:solidFill>
                <a:schemeClr val="dk1"/>
              </a:solidFill>
              <a:latin typeface="Calibri"/>
              <a:ea typeface="Calibri"/>
              <a:cs typeface="Calibri"/>
              <a:sym typeface="Calibri"/>
            </a:endParaRPr>
          </a:p>
        </p:txBody>
      </p:sp>
      <p:cxnSp>
        <p:nvCxnSpPr>
          <p:cNvPr id="156" name="Google Shape;156;p8"/>
          <p:cNvCxnSpPr>
            <a:stCxn id="155" idx="1"/>
          </p:cNvCxnSpPr>
          <p:nvPr/>
        </p:nvCxnSpPr>
        <p:spPr>
          <a:xfrm rot="10800000" flipH="1">
            <a:off x="950054" y="1094432"/>
            <a:ext cx="5042400" cy="48000"/>
          </a:xfrm>
          <a:prstGeom prst="straightConnector1">
            <a:avLst/>
          </a:prstGeom>
          <a:noFill/>
          <a:ln w="50800" cap="flat" cmpd="sng">
            <a:solidFill>
              <a:schemeClr val="accent6"/>
            </a:solidFill>
            <a:prstDash val="solid"/>
            <a:miter lim="800000"/>
            <a:headEnd type="none" w="sm" len="sm"/>
            <a:tailEnd type="none" w="sm" len="sm"/>
          </a:ln>
        </p:spPr>
      </p:cxnSp>
      <p:sp>
        <p:nvSpPr>
          <p:cNvPr id="157" name="Google Shape;157;p8"/>
          <p:cNvSpPr txBox="1"/>
          <p:nvPr/>
        </p:nvSpPr>
        <p:spPr>
          <a:xfrm>
            <a:off x="624103" y="1423724"/>
            <a:ext cx="5873794" cy="5109061"/>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600"/>
              <a:buFont typeface="Arial"/>
              <a:buNone/>
            </a:pPr>
            <a:r>
              <a:rPr lang="es-MX" sz="1600" b="0" i="0" u="none" strike="noStrike" cap="none">
                <a:solidFill>
                  <a:srgbClr val="0D0D0D"/>
                </a:solidFill>
                <a:highlight>
                  <a:srgbClr val="FFFFFF"/>
                </a:highlight>
                <a:latin typeface="Roboto"/>
                <a:ea typeface="Roboto"/>
                <a:cs typeface="Roboto"/>
                <a:sym typeface="Roboto"/>
              </a:rPr>
              <a:t>-Mantener información en la plataforma como eventos, horarios, noticias o cosas ocurridas en la institución semanal y diariamente.</a:t>
            </a:r>
            <a:endParaRPr/>
          </a:p>
          <a:p>
            <a:pPr marL="0" marR="0" lvl="0" indent="0" algn="just" rtl="0">
              <a:lnSpc>
                <a:spcPct val="100000"/>
              </a:lnSpc>
              <a:spcBef>
                <a:spcPts val="0"/>
              </a:spcBef>
              <a:spcAft>
                <a:spcPts val="0"/>
              </a:spcAft>
              <a:buClr>
                <a:srgbClr val="000000"/>
              </a:buClr>
              <a:buSzPts val="1600"/>
              <a:buFont typeface="Arial"/>
              <a:buNone/>
            </a:pPr>
            <a:endParaRPr sz="1600" b="0" i="0" u="none" strike="noStrike" cap="none">
              <a:solidFill>
                <a:srgbClr val="0D0D0D"/>
              </a:solidFill>
              <a:highlight>
                <a:srgbClr val="FFFFFF"/>
              </a:highlight>
              <a:latin typeface="Roboto"/>
              <a:ea typeface="Roboto"/>
              <a:cs typeface="Roboto"/>
              <a:sym typeface="Roboto"/>
            </a:endParaRPr>
          </a:p>
          <a:p>
            <a:pPr marL="0" marR="0" lvl="0" indent="0" algn="just" rtl="0">
              <a:lnSpc>
                <a:spcPct val="100000"/>
              </a:lnSpc>
              <a:spcBef>
                <a:spcPts val="0"/>
              </a:spcBef>
              <a:spcAft>
                <a:spcPts val="0"/>
              </a:spcAft>
              <a:buClr>
                <a:srgbClr val="000000"/>
              </a:buClr>
              <a:buSzPts val="1600"/>
              <a:buFont typeface="Arial"/>
              <a:buNone/>
            </a:pPr>
            <a:r>
              <a:rPr lang="es-MX" sz="1600" b="0" i="0" u="none" strike="noStrike" cap="none">
                <a:solidFill>
                  <a:srgbClr val="0D0D0D"/>
                </a:solidFill>
                <a:highlight>
                  <a:srgbClr val="FFFFFF"/>
                </a:highlight>
                <a:latin typeface="Roboto"/>
                <a:ea typeface="Roboto"/>
                <a:cs typeface="Roboto"/>
                <a:sym typeface="Roboto"/>
              </a:rPr>
              <a:t>-Proporcionar un apartado destinado a clases virtuales donde los profesores puedan enseñar de una manera adecuada.</a:t>
            </a:r>
            <a:endParaRPr/>
          </a:p>
          <a:p>
            <a:pPr marL="0" marR="0" lvl="0" indent="0" algn="just" rtl="0">
              <a:lnSpc>
                <a:spcPct val="100000"/>
              </a:lnSpc>
              <a:spcBef>
                <a:spcPts val="0"/>
              </a:spcBef>
              <a:spcAft>
                <a:spcPts val="0"/>
              </a:spcAft>
              <a:buClr>
                <a:srgbClr val="000000"/>
              </a:buClr>
              <a:buSzPts val="1600"/>
              <a:buFont typeface="Arial"/>
              <a:buNone/>
            </a:pPr>
            <a:endParaRPr sz="1600" b="0" i="0" u="none" strike="noStrike" cap="none">
              <a:solidFill>
                <a:srgbClr val="0D0D0D"/>
              </a:solidFill>
              <a:highlight>
                <a:srgbClr val="FFFFFF"/>
              </a:highlight>
              <a:latin typeface="Roboto"/>
              <a:ea typeface="Roboto"/>
              <a:cs typeface="Roboto"/>
              <a:sym typeface="Roboto"/>
            </a:endParaRPr>
          </a:p>
          <a:p>
            <a:pPr marL="0" marR="0" lvl="0" indent="0" algn="just" rtl="0">
              <a:lnSpc>
                <a:spcPct val="100000"/>
              </a:lnSpc>
              <a:spcBef>
                <a:spcPts val="0"/>
              </a:spcBef>
              <a:spcAft>
                <a:spcPts val="0"/>
              </a:spcAft>
              <a:buClr>
                <a:srgbClr val="000000"/>
              </a:buClr>
              <a:buSzPts val="1600"/>
              <a:buFont typeface="Arial"/>
              <a:buNone/>
            </a:pPr>
            <a:r>
              <a:rPr lang="es-MX" sz="1600" b="0" i="0" u="none" strike="noStrike" cap="none">
                <a:solidFill>
                  <a:srgbClr val="0D0D0D"/>
                </a:solidFill>
                <a:highlight>
                  <a:srgbClr val="FFFFFF"/>
                </a:highlight>
                <a:latin typeface="Roboto"/>
                <a:ea typeface="Roboto"/>
                <a:cs typeface="Roboto"/>
                <a:sym typeface="Roboto"/>
              </a:rPr>
              <a:t>-Mantener un apartado de envíos y revisión de trabajos donde los estudiantes puedan enviar sus actividades realizadas y los docentes puedan calificar.</a:t>
            </a:r>
            <a:endParaRPr/>
          </a:p>
          <a:p>
            <a:pPr marL="0" marR="0" lvl="0" indent="0" algn="just" rtl="0">
              <a:lnSpc>
                <a:spcPct val="100000"/>
              </a:lnSpc>
              <a:spcBef>
                <a:spcPts val="0"/>
              </a:spcBef>
              <a:spcAft>
                <a:spcPts val="0"/>
              </a:spcAft>
              <a:buClr>
                <a:srgbClr val="000000"/>
              </a:buClr>
              <a:buSzPts val="1600"/>
              <a:buFont typeface="Arial"/>
              <a:buNone/>
            </a:pPr>
            <a:endParaRPr sz="1600" b="0" i="0" u="none" strike="noStrike" cap="none">
              <a:solidFill>
                <a:srgbClr val="0D0D0D"/>
              </a:solidFill>
              <a:highlight>
                <a:srgbClr val="FFFFFF"/>
              </a:highlight>
              <a:latin typeface="Roboto"/>
              <a:ea typeface="Roboto"/>
              <a:cs typeface="Roboto"/>
              <a:sym typeface="Roboto"/>
            </a:endParaRPr>
          </a:p>
          <a:p>
            <a:pPr marL="0" marR="0" lvl="0" indent="0" algn="just" rtl="0">
              <a:lnSpc>
                <a:spcPct val="100000"/>
              </a:lnSpc>
              <a:spcBef>
                <a:spcPts val="0"/>
              </a:spcBef>
              <a:spcAft>
                <a:spcPts val="0"/>
              </a:spcAft>
              <a:buNone/>
            </a:pPr>
            <a:r>
              <a:rPr lang="es-MX" sz="1600" b="0" i="0" u="none" strike="noStrike" cap="none">
                <a:solidFill>
                  <a:srgbClr val="0D0D0D"/>
                </a:solidFill>
                <a:highlight>
                  <a:srgbClr val="FFFFFF"/>
                </a:highlight>
                <a:latin typeface="Roboto"/>
                <a:ea typeface="Roboto"/>
                <a:cs typeface="Roboto"/>
                <a:sym typeface="Roboto"/>
              </a:rPr>
              <a:t>-Proveer herramientas que permitan a los administradores y docentes analizar el rendimiento académico y administrativo, ayudando en la toma de decisiones informadas para mejorar la calidad educativa.</a:t>
            </a:r>
            <a:endParaRPr/>
          </a:p>
          <a:p>
            <a:pPr marL="285750" marR="0" lvl="0" indent="-184150" algn="just" rtl="0">
              <a:lnSpc>
                <a:spcPct val="100000"/>
              </a:lnSpc>
              <a:spcBef>
                <a:spcPts val="0"/>
              </a:spcBef>
              <a:spcAft>
                <a:spcPts val="0"/>
              </a:spcAft>
              <a:buClr>
                <a:srgbClr val="000000"/>
              </a:buClr>
              <a:buSzPts val="1600"/>
              <a:buFont typeface="Arial"/>
              <a:buNone/>
            </a:pPr>
            <a:endParaRPr sz="1600" b="0" i="0" u="none" strike="noStrike" cap="none">
              <a:solidFill>
                <a:srgbClr val="0D0D0D"/>
              </a:solidFill>
              <a:highlight>
                <a:srgbClr val="FFFFFF"/>
              </a:highlight>
              <a:latin typeface="Roboto"/>
              <a:ea typeface="Roboto"/>
              <a:cs typeface="Roboto"/>
              <a:sym typeface="Roboto"/>
            </a:endParaRPr>
          </a:p>
          <a:p>
            <a:pPr marL="0" marR="0" lvl="0" indent="0" algn="just" rtl="0">
              <a:lnSpc>
                <a:spcPct val="100000"/>
              </a:lnSpc>
              <a:spcBef>
                <a:spcPts val="0"/>
              </a:spcBef>
              <a:spcAft>
                <a:spcPts val="0"/>
              </a:spcAft>
              <a:buClr>
                <a:srgbClr val="000000"/>
              </a:buClr>
              <a:buSzPts val="1600"/>
              <a:buFont typeface="Arial"/>
              <a:buNone/>
            </a:pPr>
            <a:r>
              <a:rPr lang="es-MX" sz="1600" b="0" i="0" u="none" strike="noStrike" cap="none">
                <a:solidFill>
                  <a:srgbClr val="0D0D0D"/>
                </a:solidFill>
                <a:highlight>
                  <a:srgbClr val="FFFFFF"/>
                </a:highlight>
                <a:latin typeface="Roboto"/>
                <a:ea typeface="Roboto"/>
                <a:cs typeface="Roboto"/>
                <a:sym typeface="Roboto"/>
              </a:rPr>
              <a:t>- Proporcionar canales de comunicación eficientes entre estudiantes, docentes, y administrativos mediante, anuncios, mensajería y reuniones virtuales, fomentando la interacción y colaboración.</a:t>
            </a:r>
            <a:endParaRPr sz="1600" b="0" i="0" u="none" strike="noStrike" cap="none">
              <a:solidFill>
                <a:srgbClr val="0D0D0D"/>
              </a:solidFill>
              <a:highlight>
                <a:srgbClr val="FFFFFF"/>
              </a:highlight>
              <a:latin typeface="Roboto"/>
              <a:ea typeface="Roboto"/>
              <a:cs typeface="Roboto"/>
              <a:sym typeface="Roboto"/>
            </a:endParaRPr>
          </a:p>
        </p:txBody>
      </p:sp>
      <p:pic>
        <p:nvPicPr>
          <p:cNvPr id="158" name="Google Shape;158;p8"/>
          <p:cNvPicPr preferRelativeResize="0"/>
          <p:nvPr/>
        </p:nvPicPr>
        <p:blipFill rotWithShape="1">
          <a:blip r:embed="rId3">
            <a:alphaModFix/>
          </a:blip>
          <a:srcRect/>
          <a:stretch/>
        </p:blipFill>
        <p:spPr>
          <a:xfrm>
            <a:off x="7072424" y="1678947"/>
            <a:ext cx="4664150" cy="4078488"/>
          </a:xfrm>
          <a:prstGeom prst="rect">
            <a:avLst/>
          </a:prstGeom>
          <a:noFill/>
          <a:ln>
            <a:noFill/>
          </a:ln>
        </p:spPr>
      </p:pic>
      <p:sp>
        <p:nvSpPr>
          <p:cNvPr id="3" name="CuadroTexto 2">
            <a:extLst>
              <a:ext uri="{FF2B5EF4-FFF2-40B4-BE49-F238E27FC236}">
                <a16:creationId xmlns:a16="http://schemas.microsoft.com/office/drawing/2014/main" id="{418FE04A-62D6-B3DB-B198-06B14BBF5C15}"/>
              </a:ext>
            </a:extLst>
          </p:cNvPr>
          <p:cNvSpPr txBox="1"/>
          <p:nvPr/>
        </p:nvSpPr>
        <p:spPr>
          <a:xfrm>
            <a:off x="10430933" y="6256052"/>
            <a:ext cx="1614311" cy="307777"/>
          </a:xfrm>
          <a:prstGeom prst="rect">
            <a:avLst/>
          </a:prstGeom>
          <a:noFill/>
        </p:spPr>
        <p:txBody>
          <a:bodyPr wrap="square">
            <a:spAutoFit/>
          </a:bodyPr>
          <a:lstStyle/>
          <a:p>
            <a:r>
              <a:rPr lang="es-ES" dirty="0">
                <a:hlinkClick r:id="rId4" action="ppaction://hlinkfile"/>
              </a:rPr>
              <a:t>Ver Documento</a:t>
            </a:r>
            <a:endParaRPr lang="es-CO"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g300d582b660_0_0"/>
          <p:cNvSpPr txBox="1"/>
          <p:nvPr/>
        </p:nvSpPr>
        <p:spPr>
          <a:xfrm>
            <a:off x="950054" y="605917"/>
            <a:ext cx="5547900" cy="1073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a:solidFill>
                  <a:srgbClr val="38AA00"/>
                </a:solidFill>
                <a:latin typeface="Work Sans Light"/>
                <a:ea typeface="Work Sans Light"/>
                <a:cs typeface="Work Sans Light"/>
                <a:sym typeface="Work Sans Light"/>
              </a:rPr>
              <a:t>JUSTIFICACIÓN</a:t>
            </a:r>
            <a:r>
              <a:rPr lang="es-MX" sz="2600" b="0" i="0" u="none" strike="noStrike" cap="none">
                <a:solidFill>
                  <a:srgbClr val="38AA00"/>
                </a:solidFill>
                <a:latin typeface="Work Sans Light"/>
                <a:ea typeface="Work Sans Light"/>
                <a:cs typeface="Work Sans Light"/>
                <a:sym typeface="Work Sans Light"/>
              </a:rPr>
              <a:t> </a:t>
            </a:r>
            <a:endParaRPr sz="1800" b="0" i="0" u="none" strike="noStrike" cap="none">
              <a:solidFill>
                <a:schemeClr val="dk1"/>
              </a:solidFill>
              <a:latin typeface="Calibri"/>
              <a:ea typeface="Calibri"/>
              <a:cs typeface="Calibri"/>
              <a:sym typeface="Calibri"/>
            </a:endParaRPr>
          </a:p>
        </p:txBody>
      </p:sp>
      <p:cxnSp>
        <p:nvCxnSpPr>
          <p:cNvPr id="164" name="Google Shape;164;g300d582b660_0_0"/>
          <p:cNvCxnSpPr>
            <a:stCxn id="163" idx="1"/>
          </p:cNvCxnSpPr>
          <p:nvPr/>
        </p:nvCxnSpPr>
        <p:spPr>
          <a:xfrm rot="10800000" flipH="1">
            <a:off x="950054" y="1094467"/>
            <a:ext cx="5042400" cy="48000"/>
          </a:xfrm>
          <a:prstGeom prst="straightConnector1">
            <a:avLst/>
          </a:prstGeom>
          <a:noFill/>
          <a:ln w="50800" cap="flat" cmpd="sng">
            <a:solidFill>
              <a:schemeClr val="accent6"/>
            </a:solidFill>
            <a:prstDash val="solid"/>
            <a:miter lim="800000"/>
            <a:headEnd type="none" w="sm" len="sm"/>
            <a:tailEnd type="none" w="sm" len="sm"/>
          </a:ln>
        </p:spPr>
      </p:cxnSp>
      <p:sp>
        <p:nvSpPr>
          <p:cNvPr id="165" name="Google Shape;165;g300d582b660_0_0"/>
          <p:cNvSpPr txBox="1"/>
          <p:nvPr/>
        </p:nvSpPr>
        <p:spPr>
          <a:xfrm>
            <a:off x="624103" y="1423724"/>
            <a:ext cx="5873700" cy="53874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Clr>
                <a:schemeClr val="dk1"/>
              </a:buClr>
              <a:buSzPts val="1100"/>
              <a:buFont typeface="Arial"/>
              <a:buNone/>
            </a:pPr>
            <a:r>
              <a:rPr lang="es-MX">
                <a:solidFill>
                  <a:srgbClr val="0D0D0D"/>
                </a:solidFill>
                <a:highlight>
                  <a:srgbClr val="FFFFFF"/>
                </a:highlight>
                <a:latin typeface="Roboto"/>
                <a:ea typeface="Roboto"/>
                <a:cs typeface="Roboto"/>
                <a:sym typeface="Roboto"/>
              </a:rPr>
              <a:t>Simplifica a los docentes la gestión de tareas y trabajos de manera eficiente, asignar y recibir trabajos, y proporcionar retroalimentación directamente a través de la plataforma. Además, también ofrece un sistema de comunicación que facilita la interacción entre todos los usuarios, permitiendo resolver dudas y brindar apoyo de manera rápida y directa. Finalmente, proporciona herramientas para la realización de clases virtuales, lo que facilita el aprendizaje a distancia y permite crear experiencias de aprendizaje interactivas para los</a:t>
            </a:r>
            <a:endParaRPr>
              <a:solidFill>
                <a:srgbClr val="0D0D0D"/>
              </a:solidFill>
              <a:highlight>
                <a:srgbClr val="FFFFFF"/>
              </a:highlight>
              <a:latin typeface="Roboto"/>
              <a:ea typeface="Roboto"/>
              <a:cs typeface="Roboto"/>
              <a:sym typeface="Roboto"/>
            </a:endParaRPr>
          </a:p>
          <a:p>
            <a:pPr marL="0" lvl="0" indent="0" algn="just" rtl="0">
              <a:spcBef>
                <a:spcPts val="0"/>
              </a:spcBef>
              <a:spcAft>
                <a:spcPts val="0"/>
              </a:spcAft>
              <a:buClr>
                <a:schemeClr val="dk1"/>
              </a:buClr>
              <a:buSzPts val="1100"/>
              <a:buFont typeface="Arial"/>
              <a:buNone/>
            </a:pPr>
            <a:r>
              <a:rPr lang="es-MX">
                <a:solidFill>
                  <a:srgbClr val="0D0D0D"/>
                </a:solidFill>
                <a:highlight>
                  <a:srgbClr val="FFFFFF"/>
                </a:highlight>
                <a:latin typeface="Roboto"/>
                <a:ea typeface="Roboto"/>
                <a:cs typeface="Roboto"/>
                <a:sym typeface="Roboto"/>
              </a:rPr>
              <a:t>estudiantes.</a:t>
            </a:r>
            <a:endParaRPr>
              <a:solidFill>
                <a:srgbClr val="0D0D0D"/>
              </a:solidFill>
              <a:highlight>
                <a:srgbClr val="FFFFFF"/>
              </a:highlight>
              <a:latin typeface="Roboto"/>
              <a:ea typeface="Roboto"/>
              <a:cs typeface="Roboto"/>
              <a:sym typeface="Roboto"/>
            </a:endParaRPr>
          </a:p>
          <a:p>
            <a:pPr marL="0" lvl="0" indent="0" algn="just" rtl="0">
              <a:spcBef>
                <a:spcPts val="0"/>
              </a:spcBef>
              <a:spcAft>
                <a:spcPts val="0"/>
              </a:spcAft>
              <a:buClr>
                <a:schemeClr val="dk1"/>
              </a:buClr>
              <a:buSzPts val="1100"/>
              <a:buFont typeface="Arial"/>
              <a:buNone/>
            </a:pPr>
            <a:r>
              <a:rPr lang="es-MX">
                <a:solidFill>
                  <a:srgbClr val="0D0D0D"/>
                </a:solidFill>
                <a:highlight>
                  <a:srgbClr val="FFFFFF"/>
                </a:highlight>
                <a:latin typeface="Roboto"/>
                <a:ea typeface="Roboto"/>
                <a:cs typeface="Roboto"/>
                <a:sym typeface="Roboto"/>
              </a:rPr>
              <a:t>Por otro lado, llevar este proyecto a cabo sería indispensable para las instituciones educativas, por la razón de que generalmente estas no cuentan con una plataforma multi herramientas como esta y como había dicho anteriormente, tienen que recurrir a otras aplicaciones de la web que, aunque estas ofrecen este tipo de servicios en algunas veces no llega a satisfacer al 100% al usuario. Ya que los docentes no se suelen centran en una sola aplicación, sino que utilizan distintas aplicaciones en diferentes materias, generando confusión entre los alumnos y frustración al no saber utilizar este tipo de aplicaciones de una forma adecuada.</a:t>
            </a:r>
            <a:endParaRPr>
              <a:solidFill>
                <a:srgbClr val="0D0D0D"/>
              </a:solidFill>
              <a:highlight>
                <a:srgbClr val="FFFFFF"/>
              </a:highlight>
              <a:latin typeface="Roboto"/>
              <a:ea typeface="Roboto"/>
              <a:cs typeface="Roboto"/>
              <a:sym typeface="Roboto"/>
            </a:endParaRPr>
          </a:p>
          <a:p>
            <a:pPr marL="0" lvl="0" indent="0" algn="just" rtl="0">
              <a:spcBef>
                <a:spcPts val="0"/>
              </a:spcBef>
              <a:spcAft>
                <a:spcPts val="0"/>
              </a:spcAft>
              <a:buClr>
                <a:schemeClr val="dk1"/>
              </a:buClr>
              <a:buSzPts val="1100"/>
              <a:buFont typeface="Arial"/>
              <a:buNone/>
            </a:pPr>
            <a:r>
              <a:rPr lang="es-MX">
                <a:solidFill>
                  <a:srgbClr val="0D0D0D"/>
                </a:solidFill>
                <a:highlight>
                  <a:srgbClr val="FFFFFF"/>
                </a:highlight>
                <a:latin typeface="Roboto"/>
                <a:ea typeface="Roboto"/>
                <a:cs typeface="Roboto"/>
                <a:sym typeface="Roboto"/>
              </a:rPr>
              <a:t>En cambio, si cada institución contará con su propia plataforma que tenga todos estos tipos de funciones y herramientas facilitan el proceso de adquirir información y conocimiento generando una mejor comunicación.</a:t>
            </a:r>
            <a:endParaRPr>
              <a:solidFill>
                <a:srgbClr val="0D0D0D"/>
              </a:solidFill>
              <a:highlight>
                <a:srgbClr val="FFFFFF"/>
              </a:highlight>
              <a:latin typeface="Roboto"/>
              <a:ea typeface="Roboto"/>
              <a:cs typeface="Roboto"/>
              <a:sym typeface="Roboto"/>
            </a:endParaRPr>
          </a:p>
          <a:p>
            <a:pPr marL="0" marR="0" lvl="0" indent="0" algn="just" rtl="0">
              <a:lnSpc>
                <a:spcPct val="100000"/>
              </a:lnSpc>
              <a:spcBef>
                <a:spcPts val="0"/>
              </a:spcBef>
              <a:spcAft>
                <a:spcPts val="0"/>
              </a:spcAft>
              <a:buClr>
                <a:srgbClr val="000000"/>
              </a:buClr>
              <a:buSzPts val="1600"/>
              <a:buFont typeface="Arial"/>
              <a:buNone/>
            </a:pPr>
            <a:endParaRPr sz="1600">
              <a:solidFill>
                <a:srgbClr val="0D0D0D"/>
              </a:solidFill>
              <a:highlight>
                <a:srgbClr val="FFFFFF"/>
              </a:highlight>
              <a:latin typeface="Roboto"/>
              <a:ea typeface="Roboto"/>
              <a:cs typeface="Roboto"/>
              <a:sym typeface="Roboto"/>
            </a:endParaRPr>
          </a:p>
        </p:txBody>
      </p:sp>
      <p:pic>
        <p:nvPicPr>
          <p:cNvPr id="166" name="Google Shape;166;g300d582b660_0_0"/>
          <p:cNvPicPr preferRelativeResize="0"/>
          <p:nvPr/>
        </p:nvPicPr>
        <p:blipFill>
          <a:blip r:embed="rId3">
            <a:alphaModFix/>
          </a:blip>
          <a:stretch>
            <a:fillRect/>
          </a:stretch>
        </p:blipFill>
        <p:spPr>
          <a:xfrm>
            <a:off x="6924175" y="1780049"/>
            <a:ext cx="4920075" cy="4012875"/>
          </a:xfrm>
          <a:prstGeom prst="rect">
            <a:avLst/>
          </a:prstGeom>
          <a:noFill/>
          <a:ln>
            <a:noFill/>
          </a:ln>
        </p:spPr>
      </p:pic>
      <p:sp>
        <p:nvSpPr>
          <p:cNvPr id="3" name="CuadroTexto 2">
            <a:extLst>
              <a:ext uri="{FF2B5EF4-FFF2-40B4-BE49-F238E27FC236}">
                <a16:creationId xmlns:a16="http://schemas.microsoft.com/office/drawing/2014/main" id="{D7A9E2F9-C76A-568D-31BC-058EB948A0D4}"/>
              </a:ext>
            </a:extLst>
          </p:cNvPr>
          <p:cNvSpPr txBox="1"/>
          <p:nvPr/>
        </p:nvSpPr>
        <p:spPr>
          <a:xfrm>
            <a:off x="10532533" y="6337223"/>
            <a:ext cx="1535289" cy="307777"/>
          </a:xfrm>
          <a:prstGeom prst="rect">
            <a:avLst/>
          </a:prstGeom>
          <a:noFill/>
        </p:spPr>
        <p:txBody>
          <a:bodyPr wrap="square">
            <a:spAutoFit/>
          </a:bodyPr>
          <a:lstStyle/>
          <a:p>
            <a:r>
              <a:rPr lang="es-ES" dirty="0">
                <a:hlinkClick r:id="rId4" action="ppaction://hlinkfile"/>
              </a:rPr>
              <a:t>Ver Documento</a:t>
            </a:r>
            <a:endParaRPr lang="es-CO" dirty="0"/>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971</Words>
  <Application>Microsoft Office PowerPoint</Application>
  <PresentationFormat>Panorámica</PresentationFormat>
  <Paragraphs>80</Paragraphs>
  <Slides>19</Slides>
  <Notes>19</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19</vt:i4>
      </vt:variant>
    </vt:vector>
  </HeadingPairs>
  <TitlesOfParts>
    <vt:vector size="25" baseType="lpstr">
      <vt:lpstr>Calibri</vt:lpstr>
      <vt:lpstr>Work Sans Light</vt:lpstr>
      <vt:lpstr>Arial</vt:lpstr>
      <vt:lpstr>Roboto</vt:lpstr>
      <vt:lpstr>Work Sans Medium</vt:lpstr>
      <vt:lpstr>Tema de Office</vt:lpstr>
      <vt:lpstr>Presentación de PowerPoint</vt:lpstr>
      <vt:lpstr>Integrantes</vt:lpstr>
      <vt:lpstr>Formulación del Proyecto </vt:lpstr>
      <vt:lpstr>Presentación de PowerPoint</vt:lpstr>
      <vt:lpstr>Presentación de PowerPoint</vt:lpstr>
      <vt:lpstr>Presentación de PowerPoint</vt:lpstr>
      <vt:lpstr>Presentación de PowerPoint</vt:lpstr>
      <vt:lpstr>Presentación de PowerPoint</vt:lpstr>
      <vt:lpstr>Presentación de PowerPoint</vt:lpstr>
      <vt:lpstr>Mapas de Procesos </vt:lpstr>
      <vt:lpstr>Mapas de Procesos </vt:lpstr>
      <vt:lpstr>Técnica de Recolección de Datos </vt:lpstr>
      <vt:lpstr>Requerimientos  </vt:lpstr>
      <vt:lpstr>Casos de uso </vt:lpstr>
      <vt:lpstr>Mockup  </vt:lpstr>
      <vt:lpstr>Cotizaciones  </vt:lpstr>
      <vt:lpstr>Comparación de precios  </vt:lpstr>
      <vt:lpstr>Control de versiones  </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Carlos Andrés Herrera Mora</dc:creator>
  <cp:lastModifiedBy>Johan Madrigal</cp:lastModifiedBy>
  <cp:revision>3</cp:revision>
  <dcterms:created xsi:type="dcterms:W3CDTF">2024-03-15T00:49:27Z</dcterms:created>
  <dcterms:modified xsi:type="dcterms:W3CDTF">2024-09-20T01:24:03Z</dcterms:modified>
</cp:coreProperties>
</file>